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60" r:id="rId4"/>
    <p:sldId id="262" r:id="rId5"/>
    <p:sldId id="263" r:id="rId6"/>
    <p:sldId id="274" r:id="rId7"/>
    <p:sldId id="264" r:id="rId8"/>
    <p:sldId id="265" r:id="rId9"/>
    <p:sldId id="266" r:id="rId10"/>
    <p:sldId id="267" r:id="rId11"/>
    <p:sldId id="268" r:id="rId12"/>
    <p:sldId id="273" r:id="rId13"/>
    <p:sldId id="270" r:id="rId14"/>
    <p:sldId id="269" r:id="rId15"/>
    <p:sldId id="271" r:id="rId16"/>
    <p:sldId id="272" r:id="rId17"/>
    <p:sldId id="275" r:id="rId18"/>
    <p:sldId id="276" r:id="rId1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BCD28-DDED-47D3-9C4B-19B6C2470F20}" type="datetimeFigureOut">
              <a:rPr lang="it-IT" smtClean="0"/>
              <a:t>16/02/2016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66F73A-240C-41FB-A8F9-7A2519614B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501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Volo di Andata il 25/07. </a:t>
            </a:r>
          </a:p>
          <a:p>
            <a:r>
              <a:rPr lang="it-IT" dirty="0" smtClean="0"/>
              <a:t>Manchester è un’ora in meno rispetto a Matera quindi il</a:t>
            </a:r>
            <a:r>
              <a:rPr lang="it-IT" baseline="0" dirty="0" smtClean="0"/>
              <a:t> volo atterra alle 23.55 ora Italia.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6F73A-240C-41FB-A8F9-7A2519614B1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326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6F73A-240C-41FB-A8F9-7A2519614B1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3268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6F73A-240C-41FB-A8F9-7A2519614B1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326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Il Test iniziale verrà effettuato qui da noi da</a:t>
            </a:r>
            <a:r>
              <a:rPr lang="it-IT" baseline="0" dirty="0" smtClean="0"/>
              <a:t> Paul in modo da permettere ai ragazzi di essere inseriti subito in classe il martedì. La data del test sarà comunicata ai partecipanti dalla nostra segreteria didattica. </a:t>
            </a: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6F73A-240C-41FB-A8F9-7A2519614B1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326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6F73A-240C-41FB-A8F9-7A2519614B1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326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6F73A-240C-41FB-A8F9-7A2519614B1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3268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6F73A-240C-41FB-A8F9-7A2519614B1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326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6F73A-240C-41FB-A8F9-7A2519614B1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326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Volo di ritorno 08/08.</a:t>
            </a:r>
          </a:p>
          <a:p>
            <a:r>
              <a:rPr lang="it-IT" dirty="0" smtClean="0"/>
              <a:t>Manchester è un’ora in meno rispetto a Matera quindi il</a:t>
            </a:r>
            <a:r>
              <a:rPr lang="it-IT" baseline="0" dirty="0" smtClean="0"/>
              <a:t> volo parte alle 17.00 ora Italia.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6F73A-240C-41FB-A8F9-7A2519614B1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326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Il</a:t>
            </a:r>
            <a:r>
              <a:rPr lang="it-IT" baseline="0" dirty="0" smtClean="0"/>
              <a:t> campus è appena stato </a:t>
            </a:r>
            <a:r>
              <a:rPr lang="it-IT" baseline="0" dirty="0" err="1" smtClean="0"/>
              <a:t>ritrutturato</a:t>
            </a:r>
            <a:r>
              <a:rPr lang="it-IT" baseline="0" dirty="0" smtClean="0"/>
              <a:t>. È circondato da immensi spazi verdi e il centro non è molto distante da esso.</a:t>
            </a: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6F73A-240C-41FB-A8F9-7A2519614B1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326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Il</a:t>
            </a:r>
            <a:r>
              <a:rPr lang="it-IT" baseline="0" dirty="0" smtClean="0"/>
              <a:t> campus è appena stato </a:t>
            </a:r>
            <a:r>
              <a:rPr lang="it-IT" baseline="0" dirty="0" err="1" smtClean="0"/>
              <a:t>ritrutturato</a:t>
            </a:r>
            <a:r>
              <a:rPr lang="it-IT" baseline="0" dirty="0" smtClean="0"/>
              <a:t>. È circondato da immensi spazi verdi e il centro non è molto distante da esso.</a:t>
            </a: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6F73A-240C-41FB-A8F9-7A2519614B1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326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6F73A-240C-41FB-A8F9-7A2519614B1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326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15 ore di lezione a settimana in classi di massimo 16 studenti.</a:t>
            </a:r>
          </a:p>
          <a:p>
            <a:r>
              <a:rPr lang="it-IT" dirty="0" smtClean="0"/>
              <a:t>Test d’ingresso il giorno di arrivo</a:t>
            </a:r>
          </a:p>
          <a:p>
            <a:r>
              <a:rPr lang="it-IT" dirty="0" smtClean="0"/>
              <a:t>Certificato finale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6F73A-240C-41FB-A8F9-7A2519614B1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326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 ragazzi</a:t>
            </a:r>
            <a:r>
              <a:rPr lang="it-IT" baseline="0" dirty="0" smtClean="0"/>
              <a:t> pernottano nella residenza universitaria appena ristrutturata. Ognuno di loro ha una stanza singola con bagno in camera. Le stanze sono tutte su un piano e per accedervi c’è una chiave di cui sono in possesso solo i nostri studenti. </a:t>
            </a: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6F73A-240C-41FB-A8F9-7A2519614B1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326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Programma internazionale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6F73A-240C-41FB-A8F9-7A2519614B1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326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5 sere a settimana i ragazzi sono impegnati</a:t>
            </a:r>
            <a:r>
              <a:rPr lang="it-IT" baseline="0" dirty="0" smtClean="0"/>
              <a:t> dopo cena in attività internazionali</a:t>
            </a: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6F73A-240C-41FB-A8F9-7A2519614B1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326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16/02/2016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16/02/2016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16/02/2016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16/02/2016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16/02/2016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16/02/2016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16/02/2016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16/02/2016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16/02/2016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16/02/2016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16/02/2016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16/02/2016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6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6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6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e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png"/><Relationship Id="rId4" Type="http://schemas.openxmlformats.org/officeDocument/2006/relationships/image" Target="../media/image31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jpe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e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8.png"/><Relationship Id="rId7" Type="http://schemas.openxmlformats.org/officeDocument/2006/relationships/image" Target="../media/image12.pn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43.jpeg"/><Relationship Id="rId5" Type="http://schemas.openxmlformats.org/officeDocument/2006/relationships/image" Target="../media/image6.png"/><Relationship Id="rId10" Type="http://schemas.openxmlformats.org/officeDocument/2006/relationships/image" Target="../media/image42.jpeg"/><Relationship Id="rId4" Type="http://schemas.openxmlformats.org/officeDocument/2006/relationships/image" Target="../media/image39.jpe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e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e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77" y="3501008"/>
            <a:ext cx="1706880" cy="170688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785" y="1092618"/>
            <a:ext cx="3614133" cy="2304000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0848" y="2636912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it-IT" dirty="0">
                <a:solidFill>
                  <a:schemeClr val="bg2">
                    <a:lumMod val="25000"/>
                  </a:schemeClr>
                </a:solidFill>
              </a:rPr>
              <a:t>i</a:t>
            </a:r>
            <a:r>
              <a:rPr lang="it-IT" dirty="0" smtClean="0">
                <a:solidFill>
                  <a:schemeClr val="bg2">
                    <a:lumMod val="25000"/>
                  </a:schemeClr>
                </a:solidFill>
              </a:rPr>
              <a:t>n collaborazione con </a:t>
            </a:r>
            <a:endParaRPr lang="it-IT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26" name="Picture 2" descr="C:\Users\SEGRETERIA\Desktop\logo_languageschoo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769" y="188640"/>
            <a:ext cx="1937510" cy="180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EGRETERIA\Desktop\CHESTER\Pictures\logo_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286" y="4941168"/>
            <a:ext cx="30384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3408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4" y="14601"/>
            <a:ext cx="1386869" cy="12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72351"/>
            <a:ext cx="2029663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10" name="Segnaposto testo 9"/>
          <p:cNvSpPr>
            <a:spLocks noGrp="1"/>
          </p:cNvSpPr>
          <p:nvPr>
            <p:ph type="body" sz="half" idx="2"/>
          </p:nvPr>
        </p:nvSpPr>
        <p:spPr>
          <a:xfrm>
            <a:off x="1419054" y="507848"/>
            <a:ext cx="5791801" cy="1350905"/>
          </a:xfrm>
        </p:spPr>
        <p:txBody>
          <a:bodyPr>
            <a:noAutofit/>
          </a:bodyPr>
          <a:lstStyle/>
          <a:p>
            <a:pPr algn="ctr"/>
            <a:r>
              <a:rPr lang="en-US" sz="5200" b="1" dirty="0" err="1" smtClean="0">
                <a:solidFill>
                  <a:srgbClr val="002060"/>
                </a:solidFill>
                <a:latin typeface="+mj-lt"/>
              </a:rPr>
              <a:t>Cosa</a:t>
            </a:r>
            <a:r>
              <a:rPr lang="en-US" sz="52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5200" b="1" dirty="0" err="1" smtClean="0">
                <a:solidFill>
                  <a:srgbClr val="002060"/>
                </a:solidFill>
                <a:latin typeface="+mj-lt"/>
              </a:rPr>
              <a:t>offre</a:t>
            </a:r>
            <a:r>
              <a:rPr lang="en-US" sz="5200" b="1" dirty="0" smtClean="0">
                <a:solidFill>
                  <a:srgbClr val="002060"/>
                </a:solidFill>
                <a:latin typeface="+mj-lt"/>
              </a:rPr>
              <a:t> Chester?</a:t>
            </a:r>
          </a:p>
          <a:p>
            <a:endParaRPr lang="en-US" sz="5200" b="1" dirty="0" smtClean="0">
              <a:solidFill>
                <a:srgbClr val="002060"/>
              </a:solidFill>
              <a:latin typeface="+mj-lt"/>
            </a:endParaRPr>
          </a:p>
          <a:p>
            <a:endParaRPr lang="it-IT" sz="5000" b="1" dirty="0">
              <a:latin typeface="+mj-lt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419054" y="4725144"/>
            <a:ext cx="5966666" cy="172819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1516016" y="4293096"/>
            <a:ext cx="5966666" cy="2160240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1418343" y="1361718"/>
            <a:ext cx="5966666" cy="136815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1787809" y="4293096"/>
            <a:ext cx="5966666" cy="125468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603" y="2848351"/>
            <a:ext cx="338931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9412" y="1683260"/>
            <a:ext cx="896968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ü"/>
            </a:pPr>
            <a:r>
              <a:rPr lang="en-US" sz="5000" b="1" dirty="0" err="1" smtClean="0">
                <a:solidFill>
                  <a:srgbClr val="002060"/>
                </a:solidFill>
              </a:rPr>
              <a:t>Programma</a:t>
            </a:r>
            <a:r>
              <a:rPr lang="en-US" sz="5000" b="1" dirty="0" smtClean="0">
                <a:solidFill>
                  <a:srgbClr val="002060"/>
                </a:solidFill>
              </a:rPr>
              <a:t> English Plus</a:t>
            </a:r>
          </a:p>
          <a:p>
            <a:endParaRPr lang="it-IT" dirty="0"/>
          </a:p>
        </p:txBody>
      </p:sp>
      <p:pic>
        <p:nvPicPr>
          <p:cNvPr id="3074" name="Picture 2" descr="C:\Users\SEGRETERIA\Desktop\Summer School pics\dan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390" y="2921143"/>
            <a:ext cx="3132000" cy="146386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EGRETERIA\Desktop\Summer School pics\10533800_718527474877703_2882955650348327577_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349" y="4293096"/>
            <a:ext cx="2784000" cy="208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EGRETERIA\Desktop\CHESTER\Pictures\York-St-Peters-5s-11-1024x68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7" y="2985908"/>
            <a:ext cx="2968543" cy="1980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67544" y="5373216"/>
            <a:ext cx="24482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0" dirty="0" smtClean="0">
                <a:solidFill>
                  <a:srgbClr val="002060"/>
                </a:solidFill>
              </a:rPr>
              <a:t>Drama</a:t>
            </a:r>
            <a:endParaRPr lang="it-IT" sz="5000" dirty="0">
              <a:solidFill>
                <a:srgbClr val="00206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3370118" y="2997526"/>
            <a:ext cx="24482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0" dirty="0" smtClean="0">
                <a:solidFill>
                  <a:srgbClr val="002060"/>
                </a:solidFill>
              </a:rPr>
              <a:t>Football</a:t>
            </a:r>
            <a:endParaRPr lang="it-IT" sz="5000" dirty="0">
              <a:solidFill>
                <a:srgbClr val="00206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6160254" y="5152430"/>
            <a:ext cx="24482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0" dirty="0" smtClean="0">
                <a:solidFill>
                  <a:srgbClr val="002060"/>
                </a:solidFill>
              </a:rPr>
              <a:t>Dance</a:t>
            </a:r>
            <a:endParaRPr lang="it-IT" sz="5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174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3" grpId="0"/>
      <p:bldP spid="4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4" y="14601"/>
            <a:ext cx="1386869" cy="12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72351"/>
            <a:ext cx="2029663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10" name="Segnaposto testo 9"/>
          <p:cNvSpPr>
            <a:spLocks noGrp="1"/>
          </p:cNvSpPr>
          <p:nvPr>
            <p:ph type="body" sz="half" idx="2"/>
          </p:nvPr>
        </p:nvSpPr>
        <p:spPr>
          <a:xfrm>
            <a:off x="1419054" y="507848"/>
            <a:ext cx="5791801" cy="1350905"/>
          </a:xfrm>
        </p:spPr>
        <p:txBody>
          <a:bodyPr>
            <a:noAutofit/>
          </a:bodyPr>
          <a:lstStyle/>
          <a:p>
            <a:pPr algn="ctr"/>
            <a:r>
              <a:rPr lang="en-US" sz="5200" b="1" dirty="0" err="1" smtClean="0">
                <a:solidFill>
                  <a:srgbClr val="002060"/>
                </a:solidFill>
                <a:latin typeface="+mj-lt"/>
              </a:rPr>
              <a:t>Cosa</a:t>
            </a:r>
            <a:r>
              <a:rPr lang="en-US" sz="52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5200" b="1" dirty="0" err="1" smtClean="0">
                <a:solidFill>
                  <a:srgbClr val="002060"/>
                </a:solidFill>
                <a:latin typeface="+mj-lt"/>
              </a:rPr>
              <a:t>offre</a:t>
            </a:r>
            <a:r>
              <a:rPr lang="en-US" sz="5200" b="1" dirty="0" smtClean="0">
                <a:solidFill>
                  <a:srgbClr val="002060"/>
                </a:solidFill>
                <a:latin typeface="+mj-lt"/>
              </a:rPr>
              <a:t> Chester?</a:t>
            </a:r>
          </a:p>
          <a:p>
            <a:endParaRPr lang="en-US" sz="5200" b="1" dirty="0" smtClean="0">
              <a:solidFill>
                <a:srgbClr val="002060"/>
              </a:solidFill>
              <a:latin typeface="+mj-lt"/>
            </a:endParaRPr>
          </a:p>
          <a:p>
            <a:endParaRPr lang="it-IT" sz="5000" b="1" dirty="0">
              <a:latin typeface="+mj-lt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419054" y="4725144"/>
            <a:ext cx="5966666" cy="172819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1516016" y="4293096"/>
            <a:ext cx="5966666" cy="2160240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1418343" y="1361718"/>
            <a:ext cx="5966666" cy="136815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1787809" y="4293096"/>
            <a:ext cx="5966666" cy="125468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730" y="3178870"/>
            <a:ext cx="3307033" cy="20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23972"/>
            <a:ext cx="3100500" cy="1908000"/>
          </a:xfrm>
          <a:prstGeom prst="rect">
            <a:avLst/>
          </a:prstGeom>
          <a:effectLst>
            <a:softEdge rad="127000"/>
          </a:effectLst>
          <a:scene3d>
            <a:camera prst="orthographicFront">
              <a:rot lat="0" lon="0" rev="600000"/>
            </a:camera>
            <a:lightRig rig="threePt" dir="t"/>
          </a:scene3d>
        </p:spPr>
      </p:pic>
      <p:pic>
        <p:nvPicPr>
          <p:cNvPr id="2052" name="Picture 4" descr="C:\Users\SEGRETERIA\Desktop\Summer School pics\10583353_10154588491160354_2097205051_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573" y="2857625"/>
            <a:ext cx="3264000" cy="1836000"/>
          </a:xfrm>
          <a:prstGeom prst="rect">
            <a:avLst/>
          </a:prstGeom>
          <a:noFill/>
          <a:effectLst>
            <a:softEdge rad="63500"/>
          </a:effectLst>
          <a:scene3d>
            <a:camera prst="orthographicFront">
              <a:rot lat="0" lon="0" rev="6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74317" y="1858753"/>
            <a:ext cx="8969683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ü"/>
            </a:pPr>
            <a:r>
              <a:rPr lang="en-US" sz="5000" b="1" dirty="0" err="1" smtClean="0">
                <a:solidFill>
                  <a:srgbClr val="002060"/>
                </a:solidFill>
              </a:rPr>
              <a:t>Attività</a:t>
            </a:r>
            <a:r>
              <a:rPr lang="en-US" sz="5000" b="1" dirty="0" smtClean="0">
                <a:solidFill>
                  <a:srgbClr val="002060"/>
                </a:solidFill>
              </a:rPr>
              <a:t> </a:t>
            </a:r>
            <a:r>
              <a:rPr lang="en-US" sz="5000" b="1" dirty="0" err="1" smtClean="0">
                <a:solidFill>
                  <a:srgbClr val="002060"/>
                </a:solidFill>
              </a:rPr>
              <a:t>serali</a:t>
            </a:r>
            <a:r>
              <a:rPr lang="en-US" sz="5000" b="1" dirty="0" smtClean="0">
                <a:solidFill>
                  <a:srgbClr val="002060"/>
                </a:solidFill>
              </a:rPr>
              <a:t> </a:t>
            </a:r>
            <a:r>
              <a:rPr lang="en-US" sz="5000" b="1" dirty="0" err="1" smtClean="0">
                <a:solidFill>
                  <a:srgbClr val="002060"/>
                </a:solidFill>
              </a:rPr>
              <a:t>all’interno</a:t>
            </a:r>
            <a:r>
              <a:rPr lang="en-US" sz="5000" b="1" dirty="0" smtClean="0">
                <a:solidFill>
                  <a:srgbClr val="002060"/>
                </a:solidFill>
              </a:rPr>
              <a:t> del campus</a:t>
            </a:r>
          </a:p>
          <a:p>
            <a:endParaRPr lang="it-IT" dirty="0"/>
          </a:p>
        </p:txBody>
      </p:sp>
      <p:pic>
        <p:nvPicPr>
          <p:cNvPr id="5" name="Picture 2" descr="C:\Users\SEGRETERIA\Desktop\Summer School pics\DSCF850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387" y="4077336"/>
            <a:ext cx="3168000" cy="2376000"/>
          </a:xfrm>
          <a:prstGeom prst="rect">
            <a:avLst/>
          </a:prstGeom>
          <a:noFill/>
          <a:effectLst>
            <a:softEdge rad="63500"/>
          </a:effectLst>
          <a:scene3d>
            <a:camera prst="orthographicFront">
              <a:rot lat="0" lon="0" rev="6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561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4" y="14601"/>
            <a:ext cx="1386869" cy="12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72351"/>
            <a:ext cx="2029663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10" name="Segnaposto testo 9"/>
          <p:cNvSpPr>
            <a:spLocks noGrp="1"/>
          </p:cNvSpPr>
          <p:nvPr>
            <p:ph type="body" sz="half" idx="2"/>
          </p:nvPr>
        </p:nvSpPr>
        <p:spPr>
          <a:xfrm>
            <a:off x="1603448" y="522536"/>
            <a:ext cx="5791801" cy="1350905"/>
          </a:xfrm>
        </p:spPr>
        <p:txBody>
          <a:bodyPr>
            <a:noAutofit/>
          </a:bodyPr>
          <a:lstStyle/>
          <a:p>
            <a:pPr algn="ctr"/>
            <a:r>
              <a:rPr lang="en-US" sz="5200" b="1" dirty="0" err="1" smtClean="0">
                <a:solidFill>
                  <a:srgbClr val="002060"/>
                </a:solidFill>
                <a:latin typeface="+mj-lt"/>
              </a:rPr>
              <a:t>Cosa</a:t>
            </a:r>
            <a:r>
              <a:rPr lang="en-US" sz="52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5200" b="1" dirty="0" err="1" smtClean="0">
                <a:solidFill>
                  <a:srgbClr val="002060"/>
                </a:solidFill>
                <a:latin typeface="+mj-lt"/>
              </a:rPr>
              <a:t>offre</a:t>
            </a:r>
            <a:r>
              <a:rPr lang="en-US" sz="5200" b="1" dirty="0" smtClean="0">
                <a:solidFill>
                  <a:srgbClr val="002060"/>
                </a:solidFill>
                <a:latin typeface="+mj-lt"/>
              </a:rPr>
              <a:t> Chester?</a:t>
            </a:r>
          </a:p>
          <a:p>
            <a:endParaRPr lang="en-US" sz="5200" b="1" dirty="0" smtClean="0">
              <a:solidFill>
                <a:srgbClr val="002060"/>
              </a:solidFill>
              <a:latin typeface="+mj-lt"/>
            </a:endParaRPr>
          </a:p>
          <a:p>
            <a:endParaRPr lang="it-IT" sz="5000" b="1" dirty="0">
              <a:latin typeface="+mj-lt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419054" y="4725144"/>
            <a:ext cx="5966666" cy="172819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1516016" y="4293096"/>
            <a:ext cx="5966666" cy="2160240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1418343" y="1361718"/>
            <a:ext cx="5966666" cy="136815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1787809" y="4293096"/>
            <a:ext cx="5966666" cy="125468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730" y="3178870"/>
            <a:ext cx="3307033" cy="20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74317" y="1858753"/>
            <a:ext cx="8969683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ü"/>
            </a:pPr>
            <a:r>
              <a:rPr lang="en-US" sz="5000" b="1" dirty="0" err="1" smtClean="0">
                <a:solidFill>
                  <a:srgbClr val="002060"/>
                </a:solidFill>
              </a:rPr>
              <a:t>Escursioni</a:t>
            </a:r>
            <a:r>
              <a:rPr lang="en-US" sz="5000" b="1" dirty="0" smtClean="0">
                <a:solidFill>
                  <a:srgbClr val="002060"/>
                </a:solidFill>
              </a:rPr>
              <a:t> </a:t>
            </a:r>
            <a:r>
              <a:rPr lang="en-US" sz="5000" b="1" dirty="0" err="1" smtClean="0">
                <a:solidFill>
                  <a:srgbClr val="002060"/>
                </a:solidFill>
              </a:rPr>
              <a:t>infrasettimanali</a:t>
            </a:r>
            <a:r>
              <a:rPr lang="en-US" sz="5000" b="1" dirty="0" smtClean="0">
                <a:solidFill>
                  <a:srgbClr val="002060"/>
                </a:solidFill>
              </a:rPr>
              <a:t> e </a:t>
            </a:r>
            <a:r>
              <a:rPr lang="en-US" sz="5000" b="1" dirty="0" err="1" smtClean="0">
                <a:solidFill>
                  <a:srgbClr val="002060"/>
                </a:solidFill>
              </a:rPr>
              <a:t>nel</a:t>
            </a:r>
            <a:r>
              <a:rPr lang="en-US" sz="5000" b="1" dirty="0" smtClean="0">
                <a:solidFill>
                  <a:srgbClr val="002060"/>
                </a:solidFill>
              </a:rPr>
              <a:t> weekend</a:t>
            </a:r>
          </a:p>
          <a:p>
            <a:endParaRPr lang="it-IT" dirty="0"/>
          </a:p>
        </p:txBody>
      </p:sp>
      <p:pic>
        <p:nvPicPr>
          <p:cNvPr id="5122" name="Picture 2" descr="C:\Users\SEGRETERIA\Desktop\Summer School pics\64724_770505503013233_8326102074096704012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240"/>
            <a:ext cx="3294000" cy="2196000"/>
          </a:xfrm>
          <a:prstGeom prst="rect">
            <a:avLst/>
          </a:prstGeom>
          <a:noFill/>
          <a:effectLst>
            <a:softEdge rad="63500"/>
          </a:effectLst>
          <a:scene3d>
            <a:camera prst="orthographicFront">
              <a:rot lat="0" lon="0" rev="6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EGRETERIA\Desktop\Summer School pics\11836712_912394562157659_3935533887244460079_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347" y="3732177"/>
            <a:ext cx="3087323" cy="1736619"/>
          </a:xfrm>
          <a:prstGeom prst="rect">
            <a:avLst/>
          </a:prstGeom>
          <a:noFill/>
          <a:effectLst>
            <a:softEdge rad="63500"/>
          </a:effectLst>
          <a:scene3d>
            <a:camera prst="orthographicFront">
              <a:rot lat="0" lon="0" rev="6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EGRETERIA\Desktop\Summer School pics\Chester-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158" y="3573240"/>
            <a:ext cx="2772000" cy="2772000"/>
          </a:xfrm>
          <a:prstGeom prst="rect">
            <a:avLst/>
          </a:prstGeom>
          <a:noFill/>
          <a:effectLst>
            <a:softEdge rad="63500"/>
          </a:effectLst>
          <a:scene3d>
            <a:camera prst="orthographicFront">
              <a:rot lat="0" lon="0" rev="600000"/>
            </a:camera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885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10" name="Segnaposto testo 9"/>
          <p:cNvSpPr>
            <a:spLocks noGrp="1"/>
          </p:cNvSpPr>
          <p:nvPr>
            <p:ph type="body" sz="half" idx="2"/>
          </p:nvPr>
        </p:nvSpPr>
        <p:spPr>
          <a:xfrm>
            <a:off x="1419054" y="507848"/>
            <a:ext cx="5791801" cy="1350905"/>
          </a:xfrm>
        </p:spPr>
        <p:txBody>
          <a:bodyPr>
            <a:noAutofit/>
          </a:bodyPr>
          <a:lstStyle/>
          <a:p>
            <a:endParaRPr lang="en-US" sz="5200" b="1" dirty="0" smtClean="0">
              <a:solidFill>
                <a:srgbClr val="002060"/>
              </a:solidFill>
              <a:latin typeface="+mj-lt"/>
            </a:endParaRPr>
          </a:p>
          <a:p>
            <a:endParaRPr lang="it-IT" sz="5000" b="1" dirty="0">
              <a:latin typeface="+mj-lt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419054" y="4725144"/>
            <a:ext cx="5966666" cy="172819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1418343" y="1361718"/>
            <a:ext cx="5966666" cy="136815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1787809" y="4293096"/>
            <a:ext cx="5966666" cy="125468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730" y="3178870"/>
            <a:ext cx="338931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magine 7" descr="Ritaglio schermat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" y="1035015"/>
            <a:ext cx="9100645" cy="5148000"/>
          </a:xfrm>
          <a:prstGeom prst="rect">
            <a:avLst/>
          </a:prstGeom>
        </p:spPr>
      </p:pic>
      <p:sp>
        <p:nvSpPr>
          <p:cNvPr id="18" name="Segnaposto testo 9"/>
          <p:cNvSpPr txBox="1">
            <a:spLocks/>
          </p:cNvSpPr>
          <p:nvPr/>
        </p:nvSpPr>
        <p:spPr>
          <a:xfrm>
            <a:off x="1530730" y="188641"/>
            <a:ext cx="5791801" cy="846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200" b="1" dirty="0" err="1" smtClean="0">
                <a:solidFill>
                  <a:srgbClr val="002060"/>
                </a:solidFill>
                <a:latin typeface="+mj-lt"/>
              </a:rPr>
              <a:t>Bozza</a:t>
            </a:r>
            <a:r>
              <a:rPr lang="en-US" sz="52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5200" b="1" dirty="0" err="1" smtClean="0">
                <a:solidFill>
                  <a:srgbClr val="002060"/>
                </a:solidFill>
                <a:latin typeface="+mj-lt"/>
              </a:rPr>
              <a:t>Programma</a:t>
            </a:r>
            <a:endParaRPr lang="en-US" sz="5200" b="1" dirty="0" smtClean="0">
              <a:solidFill>
                <a:srgbClr val="002060"/>
              </a:solidFill>
              <a:latin typeface="+mj-lt"/>
            </a:endParaRPr>
          </a:p>
          <a:p>
            <a:endParaRPr lang="en-US" sz="5200" b="1" dirty="0" smtClean="0">
              <a:solidFill>
                <a:srgbClr val="002060"/>
              </a:solidFill>
              <a:latin typeface="+mj-lt"/>
            </a:endParaRPr>
          </a:p>
          <a:p>
            <a:endParaRPr lang="it-IT" sz="5000" b="1" dirty="0"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372" y="1005497"/>
            <a:ext cx="1622084" cy="15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685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4" y="14601"/>
            <a:ext cx="1386869" cy="12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72351"/>
            <a:ext cx="2029663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10" name="Segnaposto testo 9"/>
          <p:cNvSpPr>
            <a:spLocks noGrp="1"/>
          </p:cNvSpPr>
          <p:nvPr>
            <p:ph type="body" sz="half" idx="2"/>
          </p:nvPr>
        </p:nvSpPr>
        <p:spPr>
          <a:xfrm>
            <a:off x="1419054" y="438130"/>
            <a:ext cx="5791801" cy="1537946"/>
          </a:xfrm>
        </p:spPr>
        <p:txBody>
          <a:bodyPr>
            <a:noAutofit/>
          </a:bodyPr>
          <a:lstStyle/>
          <a:p>
            <a:pPr algn="ctr"/>
            <a:r>
              <a:rPr lang="en-US" sz="5200" b="1" dirty="0" err="1" smtClean="0">
                <a:solidFill>
                  <a:srgbClr val="002060"/>
                </a:solidFill>
                <a:latin typeface="+mj-lt"/>
              </a:rPr>
              <a:t>Cosa</a:t>
            </a:r>
            <a:r>
              <a:rPr lang="en-US" sz="5200" b="1" dirty="0" smtClean="0">
                <a:solidFill>
                  <a:srgbClr val="002060"/>
                </a:solidFill>
                <a:latin typeface="+mj-lt"/>
              </a:rPr>
              <a:t> include la quota?</a:t>
            </a:r>
          </a:p>
          <a:p>
            <a:endParaRPr lang="en-US" sz="5200" b="1" dirty="0" smtClean="0">
              <a:solidFill>
                <a:srgbClr val="002060"/>
              </a:solidFill>
              <a:latin typeface="+mj-lt"/>
            </a:endParaRPr>
          </a:p>
          <a:p>
            <a:endParaRPr lang="it-IT" sz="5000" b="1" dirty="0">
              <a:latin typeface="+mj-lt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419054" y="4725144"/>
            <a:ext cx="5966666" cy="172819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1516016" y="4293096"/>
            <a:ext cx="5966666" cy="2160240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1418343" y="1361718"/>
            <a:ext cx="5966666" cy="136815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1787809" y="4293096"/>
            <a:ext cx="5966666" cy="125468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730" y="3178870"/>
            <a:ext cx="338931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SEGRETERIA\Desktop\CHESTER\Pictures\learn englis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421632"/>
            <a:ext cx="3028950" cy="151447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20999999"/>
            </a:camera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74317" y="2421632"/>
            <a:ext cx="8969683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5000" b="1" dirty="0" err="1" smtClean="0">
                <a:solidFill>
                  <a:srgbClr val="002060"/>
                </a:solidFill>
              </a:rPr>
              <a:t>Corso</a:t>
            </a:r>
            <a:r>
              <a:rPr lang="en-US" sz="5000" b="1" dirty="0" smtClean="0">
                <a:solidFill>
                  <a:srgbClr val="002060"/>
                </a:solidFill>
              </a:rPr>
              <a:t> di </a:t>
            </a:r>
            <a:r>
              <a:rPr lang="en-US" sz="5000" b="1" dirty="0" err="1" smtClean="0">
                <a:solidFill>
                  <a:srgbClr val="002060"/>
                </a:solidFill>
              </a:rPr>
              <a:t>inglese</a:t>
            </a:r>
            <a:endParaRPr lang="en-US" sz="5000" b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5000" b="1" dirty="0" err="1" smtClean="0">
                <a:solidFill>
                  <a:srgbClr val="002060"/>
                </a:solidFill>
              </a:rPr>
              <a:t>Assistenza</a:t>
            </a:r>
            <a:r>
              <a:rPr lang="en-US" sz="5000" b="1" dirty="0" smtClean="0">
                <a:solidFill>
                  <a:srgbClr val="002060"/>
                </a:solidFill>
              </a:rPr>
              <a:t> h24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5000" b="1" dirty="0" err="1" smtClean="0">
                <a:solidFill>
                  <a:srgbClr val="002060"/>
                </a:solidFill>
              </a:rPr>
              <a:t>Insegnanti</a:t>
            </a:r>
            <a:r>
              <a:rPr lang="en-US" sz="5000" b="1" dirty="0">
                <a:solidFill>
                  <a:srgbClr val="002060"/>
                </a:solidFill>
              </a:rPr>
              <a:t> </a:t>
            </a:r>
            <a:r>
              <a:rPr lang="en-US" sz="5000" b="1" dirty="0" err="1" smtClean="0">
                <a:solidFill>
                  <a:srgbClr val="002060"/>
                </a:solidFill>
              </a:rPr>
              <a:t>qualificati</a:t>
            </a:r>
            <a:endParaRPr lang="en-US" sz="5000" b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5000" b="1" dirty="0" err="1" smtClean="0">
                <a:solidFill>
                  <a:srgbClr val="002060"/>
                </a:solidFill>
              </a:rPr>
              <a:t>Materiale</a:t>
            </a:r>
            <a:r>
              <a:rPr lang="en-US" sz="5000" b="1" dirty="0" smtClean="0">
                <a:solidFill>
                  <a:srgbClr val="002060"/>
                </a:solidFill>
              </a:rPr>
              <a:t> </a:t>
            </a:r>
            <a:r>
              <a:rPr lang="en-US" sz="5000" b="1" dirty="0" err="1" smtClean="0">
                <a:solidFill>
                  <a:srgbClr val="002060"/>
                </a:solidFill>
              </a:rPr>
              <a:t>didattico</a:t>
            </a:r>
            <a:endParaRPr lang="en-US" sz="5000" b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5000" b="1" dirty="0" smtClean="0">
                <a:solidFill>
                  <a:srgbClr val="002060"/>
                </a:solidFill>
              </a:rPr>
              <a:t>Test </a:t>
            </a:r>
            <a:r>
              <a:rPr lang="en-US" sz="5000" b="1" dirty="0" err="1" smtClean="0">
                <a:solidFill>
                  <a:srgbClr val="002060"/>
                </a:solidFill>
              </a:rPr>
              <a:t>iniziale</a:t>
            </a:r>
            <a:r>
              <a:rPr lang="en-US" sz="5000" b="1" dirty="0" smtClean="0">
                <a:solidFill>
                  <a:srgbClr val="002060"/>
                </a:solidFill>
              </a:rPr>
              <a:t> e </a:t>
            </a:r>
            <a:r>
              <a:rPr lang="en-US" sz="5000" b="1" dirty="0" err="1" smtClean="0">
                <a:solidFill>
                  <a:srgbClr val="002060"/>
                </a:solidFill>
              </a:rPr>
              <a:t>certificato</a:t>
            </a:r>
            <a:r>
              <a:rPr lang="en-US" sz="5000" b="1" dirty="0" smtClean="0">
                <a:solidFill>
                  <a:srgbClr val="002060"/>
                </a:solidFill>
              </a:rPr>
              <a:t> finale</a:t>
            </a:r>
          </a:p>
          <a:p>
            <a:endParaRPr lang="en-US" sz="5000" b="1" dirty="0" smtClean="0">
              <a:solidFill>
                <a:srgbClr val="002060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532130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4" y="14601"/>
            <a:ext cx="1386869" cy="12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72351"/>
            <a:ext cx="2029663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10" name="Segnaposto testo 9"/>
          <p:cNvSpPr>
            <a:spLocks noGrp="1"/>
          </p:cNvSpPr>
          <p:nvPr>
            <p:ph type="body" sz="half" idx="2"/>
          </p:nvPr>
        </p:nvSpPr>
        <p:spPr>
          <a:xfrm>
            <a:off x="1419054" y="438130"/>
            <a:ext cx="5791801" cy="1537946"/>
          </a:xfrm>
        </p:spPr>
        <p:txBody>
          <a:bodyPr>
            <a:noAutofit/>
          </a:bodyPr>
          <a:lstStyle/>
          <a:p>
            <a:pPr algn="ctr"/>
            <a:r>
              <a:rPr lang="en-US" sz="5200" b="1" dirty="0" err="1" smtClean="0">
                <a:solidFill>
                  <a:srgbClr val="002060"/>
                </a:solidFill>
                <a:latin typeface="+mj-lt"/>
              </a:rPr>
              <a:t>Cosa</a:t>
            </a:r>
            <a:r>
              <a:rPr lang="en-US" sz="5200" b="1" dirty="0" smtClean="0">
                <a:solidFill>
                  <a:srgbClr val="002060"/>
                </a:solidFill>
                <a:latin typeface="+mj-lt"/>
              </a:rPr>
              <a:t> include la quota?</a:t>
            </a:r>
          </a:p>
          <a:p>
            <a:endParaRPr lang="en-US" sz="5200" b="1" dirty="0" smtClean="0">
              <a:solidFill>
                <a:srgbClr val="002060"/>
              </a:solidFill>
              <a:latin typeface="+mj-lt"/>
            </a:endParaRPr>
          </a:p>
          <a:p>
            <a:endParaRPr lang="it-IT" sz="5000" b="1" dirty="0">
              <a:latin typeface="+mj-lt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419054" y="4725144"/>
            <a:ext cx="5966666" cy="172819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1516016" y="4293096"/>
            <a:ext cx="5966666" cy="2160240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1418343" y="1361718"/>
            <a:ext cx="5966666" cy="136815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1787809" y="4293096"/>
            <a:ext cx="5966666" cy="125468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730" y="3178870"/>
            <a:ext cx="338931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084" y="2468241"/>
            <a:ext cx="2871787" cy="2487612"/>
          </a:xfrm>
          <a:prstGeom prst="ellipse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1474" y="2035752"/>
            <a:ext cx="8969683" cy="470898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5000" b="1" dirty="0" smtClean="0">
                <a:solidFill>
                  <a:srgbClr val="002060"/>
                </a:solidFill>
              </a:rPr>
              <a:t> </a:t>
            </a:r>
            <a:r>
              <a:rPr lang="en-US" sz="5000" b="1" dirty="0" err="1">
                <a:solidFill>
                  <a:srgbClr val="002060"/>
                </a:solidFill>
              </a:rPr>
              <a:t>Sistemazione</a:t>
            </a:r>
            <a:r>
              <a:rPr lang="en-US" sz="5000" b="1" dirty="0">
                <a:solidFill>
                  <a:srgbClr val="002060"/>
                </a:solidFill>
              </a:rPr>
              <a:t> in </a:t>
            </a:r>
            <a:r>
              <a:rPr lang="en-US" sz="5000" b="1" dirty="0" smtClean="0">
                <a:solidFill>
                  <a:srgbClr val="002060"/>
                </a:solidFill>
              </a:rPr>
              <a:t>campus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5000" b="1" dirty="0" err="1" smtClean="0">
                <a:solidFill>
                  <a:srgbClr val="002060"/>
                </a:solidFill>
              </a:rPr>
              <a:t>Trattamento</a:t>
            </a:r>
            <a:r>
              <a:rPr lang="en-US" sz="5000" b="1" dirty="0" smtClean="0">
                <a:solidFill>
                  <a:srgbClr val="002060"/>
                </a:solidFill>
              </a:rPr>
              <a:t> di </a:t>
            </a:r>
            <a:r>
              <a:rPr lang="en-US" sz="5000" b="1" dirty="0" err="1" smtClean="0">
                <a:solidFill>
                  <a:srgbClr val="002060"/>
                </a:solidFill>
              </a:rPr>
              <a:t>pensione</a:t>
            </a:r>
            <a:r>
              <a:rPr lang="en-US" sz="5000" b="1" dirty="0" smtClean="0">
                <a:solidFill>
                  <a:srgbClr val="002060"/>
                </a:solidFill>
              </a:rPr>
              <a:t> </a:t>
            </a:r>
            <a:r>
              <a:rPr lang="en-US" sz="5000" b="1" dirty="0" err="1" smtClean="0">
                <a:solidFill>
                  <a:srgbClr val="002060"/>
                </a:solidFill>
              </a:rPr>
              <a:t>completa</a:t>
            </a:r>
            <a:endParaRPr lang="en-US" sz="5000" b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5000" b="1" dirty="0" err="1" smtClean="0">
                <a:solidFill>
                  <a:srgbClr val="002060"/>
                </a:solidFill>
              </a:rPr>
              <a:t>Attività</a:t>
            </a:r>
            <a:r>
              <a:rPr lang="en-US" sz="5000" b="1" dirty="0" smtClean="0">
                <a:solidFill>
                  <a:srgbClr val="002060"/>
                </a:solidFill>
              </a:rPr>
              <a:t> </a:t>
            </a:r>
            <a:r>
              <a:rPr lang="en-US" sz="5000" b="1" dirty="0" err="1" smtClean="0">
                <a:solidFill>
                  <a:srgbClr val="002060"/>
                </a:solidFill>
              </a:rPr>
              <a:t>ricreative</a:t>
            </a:r>
            <a:r>
              <a:rPr lang="en-US" sz="5000" b="1" dirty="0" smtClean="0">
                <a:solidFill>
                  <a:srgbClr val="002060"/>
                </a:solidFill>
              </a:rPr>
              <a:t> </a:t>
            </a:r>
            <a:r>
              <a:rPr lang="en-US" sz="5000" b="1" dirty="0" err="1" smtClean="0">
                <a:solidFill>
                  <a:srgbClr val="002060"/>
                </a:solidFill>
              </a:rPr>
              <a:t>ed</a:t>
            </a:r>
            <a:r>
              <a:rPr lang="en-US" sz="5000" b="1" dirty="0" smtClean="0">
                <a:solidFill>
                  <a:srgbClr val="002060"/>
                </a:solidFill>
              </a:rPr>
              <a:t> </a:t>
            </a:r>
            <a:r>
              <a:rPr lang="en-US" sz="5000" b="1" dirty="0" err="1" smtClean="0">
                <a:solidFill>
                  <a:srgbClr val="002060"/>
                </a:solidFill>
              </a:rPr>
              <a:t>escursioni</a:t>
            </a:r>
            <a:endParaRPr lang="en-US" sz="5000" b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5000" b="1" dirty="0" smtClean="0">
                <a:solidFill>
                  <a:srgbClr val="002060"/>
                </a:solidFill>
              </a:rPr>
              <a:t>Transfer da e per </a:t>
            </a:r>
            <a:r>
              <a:rPr lang="en-US" sz="5000" b="1" dirty="0" err="1" smtClean="0">
                <a:solidFill>
                  <a:srgbClr val="002060"/>
                </a:solidFill>
              </a:rPr>
              <a:t>l’aeroporto</a:t>
            </a:r>
            <a:r>
              <a:rPr lang="en-US" sz="5000" b="1" dirty="0" smtClean="0">
                <a:solidFill>
                  <a:srgbClr val="002060"/>
                </a:solidFill>
              </a:rPr>
              <a:t> in </a:t>
            </a:r>
            <a:r>
              <a:rPr lang="en-US" sz="5000" b="1" dirty="0" err="1" smtClean="0">
                <a:solidFill>
                  <a:srgbClr val="002060"/>
                </a:solidFill>
              </a:rPr>
              <a:t>Inghilterra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70893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4" y="14601"/>
            <a:ext cx="1386869" cy="12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72351"/>
            <a:ext cx="2029663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10" name="Segnaposto testo 9"/>
          <p:cNvSpPr>
            <a:spLocks noGrp="1"/>
          </p:cNvSpPr>
          <p:nvPr>
            <p:ph type="body" sz="half" idx="2"/>
          </p:nvPr>
        </p:nvSpPr>
        <p:spPr>
          <a:xfrm>
            <a:off x="1419054" y="438130"/>
            <a:ext cx="5791801" cy="1537946"/>
          </a:xfrm>
        </p:spPr>
        <p:txBody>
          <a:bodyPr>
            <a:noAutofit/>
          </a:bodyPr>
          <a:lstStyle/>
          <a:p>
            <a:pPr algn="ctr"/>
            <a:r>
              <a:rPr lang="en-US" sz="5200" b="1" dirty="0" err="1" smtClean="0">
                <a:solidFill>
                  <a:srgbClr val="002060"/>
                </a:solidFill>
                <a:latin typeface="+mj-lt"/>
              </a:rPr>
              <a:t>Cosa</a:t>
            </a:r>
            <a:r>
              <a:rPr lang="en-US" sz="5200" b="1" dirty="0" smtClean="0">
                <a:solidFill>
                  <a:srgbClr val="002060"/>
                </a:solidFill>
                <a:latin typeface="+mj-lt"/>
              </a:rPr>
              <a:t> non include la quota?</a:t>
            </a:r>
          </a:p>
          <a:p>
            <a:endParaRPr lang="en-US" sz="5200" b="1" dirty="0" smtClean="0">
              <a:solidFill>
                <a:srgbClr val="002060"/>
              </a:solidFill>
              <a:latin typeface="+mj-lt"/>
            </a:endParaRPr>
          </a:p>
          <a:p>
            <a:endParaRPr lang="it-IT" sz="5000" b="1" dirty="0">
              <a:latin typeface="+mj-lt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419054" y="4725144"/>
            <a:ext cx="5966666" cy="172819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1516016" y="4293096"/>
            <a:ext cx="5966666" cy="2160240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1418343" y="1361718"/>
            <a:ext cx="5966666" cy="136815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1787809" y="4293096"/>
            <a:ext cx="5966666" cy="125468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730" y="3178870"/>
            <a:ext cx="338931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-89380" y="2492896"/>
            <a:ext cx="8969683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5000" b="1" dirty="0" smtClean="0">
                <a:solidFill>
                  <a:srgbClr val="002060"/>
                </a:solidFill>
              </a:rPr>
              <a:t> </a:t>
            </a:r>
            <a:r>
              <a:rPr lang="en-US" sz="5000" b="1" dirty="0" err="1" smtClean="0">
                <a:solidFill>
                  <a:srgbClr val="002060"/>
                </a:solidFill>
              </a:rPr>
              <a:t>Assicurazione</a:t>
            </a:r>
            <a:r>
              <a:rPr lang="en-US" sz="5000" b="1" dirty="0" smtClean="0">
                <a:solidFill>
                  <a:srgbClr val="002060"/>
                </a:solidFill>
              </a:rPr>
              <a:t> </a:t>
            </a:r>
            <a:r>
              <a:rPr lang="en-US" sz="5000" b="1" dirty="0" err="1" smtClean="0">
                <a:solidFill>
                  <a:srgbClr val="002060"/>
                </a:solidFill>
              </a:rPr>
              <a:t>obbligatoria</a:t>
            </a:r>
            <a:endParaRPr lang="en-US" sz="5000" b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5000" b="1" dirty="0">
                <a:solidFill>
                  <a:srgbClr val="002060"/>
                </a:solidFill>
              </a:rPr>
              <a:t> </a:t>
            </a:r>
            <a:r>
              <a:rPr lang="en-US" sz="5000" b="1" dirty="0" err="1" smtClean="0">
                <a:solidFill>
                  <a:srgbClr val="002060"/>
                </a:solidFill>
              </a:rPr>
              <a:t>Volo</a:t>
            </a:r>
            <a:r>
              <a:rPr lang="en-US" sz="5000" b="1" dirty="0" smtClean="0">
                <a:solidFill>
                  <a:srgbClr val="002060"/>
                </a:solidFill>
              </a:rPr>
              <a:t> </a:t>
            </a:r>
            <a:r>
              <a:rPr lang="en-US" sz="5000" b="1" dirty="0" err="1" smtClean="0">
                <a:solidFill>
                  <a:srgbClr val="002060"/>
                </a:solidFill>
              </a:rPr>
              <a:t>aereo</a:t>
            </a:r>
            <a:r>
              <a:rPr lang="en-US" sz="5000" b="1" dirty="0" smtClean="0">
                <a:solidFill>
                  <a:srgbClr val="002060"/>
                </a:solidFill>
              </a:rPr>
              <a:t> </a:t>
            </a:r>
            <a:r>
              <a:rPr lang="en-US" sz="5000" b="1" dirty="0" err="1" smtClean="0">
                <a:solidFill>
                  <a:srgbClr val="002060"/>
                </a:solidFill>
              </a:rPr>
              <a:t>a/r</a:t>
            </a:r>
            <a:r>
              <a:rPr lang="en-US" sz="5000" b="1" dirty="0" smtClean="0">
                <a:solidFill>
                  <a:srgbClr val="002060"/>
                </a:solidFill>
              </a:rPr>
              <a:t> e </a:t>
            </a:r>
            <a:r>
              <a:rPr lang="en-US" sz="5000" b="1" dirty="0" err="1" smtClean="0">
                <a:solidFill>
                  <a:srgbClr val="002060"/>
                </a:solidFill>
              </a:rPr>
              <a:t>tasse</a:t>
            </a:r>
            <a:r>
              <a:rPr lang="en-US" sz="5000" b="1" dirty="0" smtClean="0">
                <a:solidFill>
                  <a:srgbClr val="002060"/>
                </a:solidFill>
              </a:rPr>
              <a:t> </a:t>
            </a:r>
            <a:r>
              <a:rPr lang="en-US" sz="5000" b="1" dirty="0" err="1" smtClean="0">
                <a:solidFill>
                  <a:srgbClr val="002060"/>
                </a:solidFill>
              </a:rPr>
              <a:t>aeroportuali</a:t>
            </a:r>
            <a:endParaRPr lang="en-US" sz="5000" b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5000" b="1" dirty="0" err="1" smtClean="0">
                <a:solidFill>
                  <a:srgbClr val="002060"/>
                </a:solidFill>
              </a:rPr>
              <a:t>Spese</a:t>
            </a:r>
            <a:r>
              <a:rPr lang="en-US" sz="5000" b="1" dirty="0" smtClean="0">
                <a:solidFill>
                  <a:srgbClr val="002060"/>
                </a:solidFill>
              </a:rPr>
              <a:t> </a:t>
            </a:r>
            <a:r>
              <a:rPr lang="en-US" sz="5000" b="1" dirty="0" err="1" smtClean="0">
                <a:solidFill>
                  <a:srgbClr val="002060"/>
                </a:solidFill>
              </a:rPr>
              <a:t>personali</a:t>
            </a:r>
            <a:endParaRPr lang="en-US" sz="5000" b="1" dirty="0" smtClean="0">
              <a:solidFill>
                <a:srgbClr val="002060"/>
              </a:solidFill>
            </a:endParaRPr>
          </a:p>
          <a:p>
            <a:endParaRPr lang="en-US" sz="5000" b="1" dirty="0" smtClean="0">
              <a:solidFill>
                <a:srgbClr val="002060"/>
              </a:solidFill>
            </a:endParaRPr>
          </a:p>
          <a:p>
            <a:endParaRPr lang="it-IT" dirty="0"/>
          </a:p>
        </p:txBody>
      </p:sp>
      <p:pic>
        <p:nvPicPr>
          <p:cNvPr id="5122" name="Picture 2" descr="C:\Users\SEGRETERIA\Desktop\CHESTER\Pictures\bu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928505"/>
            <a:ext cx="2171700" cy="2105025"/>
          </a:xfrm>
          <a:prstGeom prst="ellipse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9945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4" y="14601"/>
            <a:ext cx="1386869" cy="12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72351"/>
            <a:ext cx="2029663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10" name="Segnaposto testo 9"/>
          <p:cNvSpPr>
            <a:spLocks noGrp="1"/>
          </p:cNvSpPr>
          <p:nvPr>
            <p:ph type="body" sz="half" idx="2"/>
          </p:nvPr>
        </p:nvSpPr>
        <p:spPr>
          <a:xfrm>
            <a:off x="1419054" y="438130"/>
            <a:ext cx="5791801" cy="1537946"/>
          </a:xfrm>
        </p:spPr>
        <p:txBody>
          <a:bodyPr>
            <a:noAutofit/>
          </a:bodyPr>
          <a:lstStyle/>
          <a:p>
            <a:pPr algn="ctr"/>
            <a:r>
              <a:rPr lang="en-US" sz="5200" b="1" dirty="0">
                <a:solidFill>
                  <a:srgbClr val="002060"/>
                </a:solidFill>
                <a:latin typeface="+mj-lt"/>
              </a:rPr>
              <a:t>T</a:t>
            </a:r>
            <a:r>
              <a:rPr lang="en-US" sz="5200" b="1" dirty="0" smtClean="0">
                <a:solidFill>
                  <a:srgbClr val="002060"/>
                </a:solidFill>
                <a:latin typeface="+mj-lt"/>
              </a:rPr>
              <a:t>hank you for coming and...</a:t>
            </a:r>
          </a:p>
          <a:p>
            <a:endParaRPr lang="it-IT" sz="5000" b="1" dirty="0">
              <a:latin typeface="+mj-lt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419054" y="4725144"/>
            <a:ext cx="5966666" cy="172819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1516016" y="4293096"/>
            <a:ext cx="5966666" cy="2160240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1418343" y="1361718"/>
            <a:ext cx="5966666" cy="136815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1787809" y="4293096"/>
            <a:ext cx="5966666" cy="125468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730" y="3178870"/>
            <a:ext cx="338931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665618"/>
            <a:ext cx="2286000" cy="20002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9" y="5067844"/>
            <a:ext cx="1692000" cy="169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-89380" y="2201327"/>
            <a:ext cx="8969683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 smtClean="0">
                <a:solidFill>
                  <a:srgbClr val="002060"/>
                </a:solidFill>
              </a:rPr>
              <a:t>Orari</a:t>
            </a:r>
            <a:r>
              <a:rPr lang="en-US" sz="5000" b="1" dirty="0" smtClean="0">
                <a:solidFill>
                  <a:srgbClr val="002060"/>
                </a:solidFill>
              </a:rPr>
              <a:t> </a:t>
            </a:r>
            <a:r>
              <a:rPr lang="en-US" sz="5000" b="1" dirty="0" err="1" smtClean="0">
                <a:solidFill>
                  <a:srgbClr val="002060"/>
                </a:solidFill>
              </a:rPr>
              <a:t>segreteria</a:t>
            </a:r>
            <a:r>
              <a:rPr lang="en-US" sz="5000" b="1" dirty="0" smtClean="0">
                <a:solidFill>
                  <a:srgbClr val="002060"/>
                </a:solidFill>
              </a:rPr>
              <a:t> </a:t>
            </a:r>
            <a:r>
              <a:rPr lang="en-US" sz="5000" b="1" dirty="0" err="1" smtClean="0">
                <a:solidFill>
                  <a:srgbClr val="002060"/>
                </a:solidFill>
              </a:rPr>
              <a:t>didattica</a:t>
            </a:r>
            <a:r>
              <a:rPr lang="en-US" sz="5000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en-US" sz="5000" b="1" dirty="0" smtClean="0">
                <a:solidFill>
                  <a:srgbClr val="002060"/>
                </a:solidFill>
              </a:rPr>
              <a:t>dal </a:t>
            </a:r>
            <a:r>
              <a:rPr lang="en-US" sz="5000" b="1" dirty="0" err="1" smtClean="0">
                <a:solidFill>
                  <a:srgbClr val="002060"/>
                </a:solidFill>
              </a:rPr>
              <a:t>lunedì</a:t>
            </a:r>
            <a:r>
              <a:rPr lang="en-US" sz="5000" b="1" dirty="0" smtClean="0">
                <a:solidFill>
                  <a:srgbClr val="002060"/>
                </a:solidFill>
              </a:rPr>
              <a:t> al </a:t>
            </a:r>
            <a:r>
              <a:rPr lang="en-US" sz="5000" b="1" dirty="0" err="1" smtClean="0">
                <a:solidFill>
                  <a:srgbClr val="002060"/>
                </a:solidFill>
              </a:rPr>
              <a:t>venerdì</a:t>
            </a:r>
            <a:r>
              <a:rPr lang="en-US" sz="5000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en-US" sz="5000" b="1" dirty="0" err="1" smtClean="0">
                <a:solidFill>
                  <a:srgbClr val="002060"/>
                </a:solidFill>
              </a:rPr>
              <a:t>dalle</a:t>
            </a:r>
            <a:r>
              <a:rPr lang="en-US" sz="5000" b="1" dirty="0" smtClean="0">
                <a:solidFill>
                  <a:srgbClr val="002060"/>
                </a:solidFill>
              </a:rPr>
              <a:t> 09.00 </a:t>
            </a:r>
            <a:r>
              <a:rPr lang="en-US" sz="5000" b="1" dirty="0" err="1" smtClean="0">
                <a:solidFill>
                  <a:srgbClr val="002060"/>
                </a:solidFill>
              </a:rPr>
              <a:t>alle</a:t>
            </a:r>
            <a:r>
              <a:rPr lang="en-US" sz="5000" b="1" dirty="0" smtClean="0">
                <a:solidFill>
                  <a:srgbClr val="002060"/>
                </a:solidFill>
              </a:rPr>
              <a:t> 13.00</a:t>
            </a:r>
          </a:p>
          <a:p>
            <a:pPr algn="ctr"/>
            <a:r>
              <a:rPr lang="en-US" sz="5000" b="1" dirty="0" err="1">
                <a:solidFill>
                  <a:srgbClr val="002060"/>
                </a:solidFill>
              </a:rPr>
              <a:t>d</a:t>
            </a:r>
            <a:r>
              <a:rPr lang="en-US" sz="5000" b="1" dirty="0" err="1" smtClean="0">
                <a:solidFill>
                  <a:srgbClr val="002060"/>
                </a:solidFill>
              </a:rPr>
              <a:t>alle</a:t>
            </a:r>
            <a:r>
              <a:rPr lang="en-US" sz="5000" b="1" dirty="0" smtClean="0">
                <a:solidFill>
                  <a:srgbClr val="002060"/>
                </a:solidFill>
              </a:rPr>
              <a:t> 15.00 </a:t>
            </a:r>
            <a:r>
              <a:rPr lang="en-US" sz="5000" b="1" dirty="0" err="1" smtClean="0">
                <a:solidFill>
                  <a:srgbClr val="002060"/>
                </a:solidFill>
              </a:rPr>
              <a:t>alle</a:t>
            </a:r>
            <a:r>
              <a:rPr lang="en-US" sz="5000" b="1" dirty="0" smtClean="0">
                <a:solidFill>
                  <a:srgbClr val="002060"/>
                </a:solidFill>
              </a:rPr>
              <a:t> 19.00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7299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9583">
            <a:off x="6682912" y="3419170"/>
            <a:ext cx="2143125" cy="2143125"/>
          </a:xfrm>
          <a:prstGeom prst="rect">
            <a:avLst/>
          </a:prstGeom>
          <a:solidFill>
            <a:srgbClr val="000000">
              <a:shade val="95000"/>
            </a:srgbClr>
          </a:solidFill>
          <a:ln w="3175">
            <a:solidFill>
              <a:srgbClr val="000066"/>
            </a:solidFill>
            <a:miter lim="800000"/>
            <a:headEnd/>
            <a:tailEnd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3080" name="Picture 8" descr="C:\Users\SEGRETERIA\Desktop\CHESTER\Summer School pics\482288_475361175861002_1614060658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079" y="1604803"/>
            <a:ext cx="2160000" cy="1620000"/>
          </a:xfrm>
          <a:prstGeom prst="rect">
            <a:avLst/>
          </a:prstGeom>
          <a:ln w="3175" cap="sq">
            <a:solidFill>
              <a:srgbClr val="0000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212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4" y="14601"/>
            <a:ext cx="1386869" cy="12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72351"/>
            <a:ext cx="2029663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10" name="Segnaposto testo 9"/>
          <p:cNvSpPr>
            <a:spLocks noGrp="1"/>
          </p:cNvSpPr>
          <p:nvPr>
            <p:ph type="body" sz="half" idx="2"/>
          </p:nvPr>
        </p:nvSpPr>
        <p:spPr>
          <a:xfrm>
            <a:off x="1684203" y="2996952"/>
            <a:ext cx="5791801" cy="1537946"/>
          </a:xfrm>
        </p:spPr>
        <p:txBody>
          <a:bodyPr>
            <a:noAutofit/>
          </a:bodyPr>
          <a:lstStyle/>
          <a:p>
            <a:pPr algn="ctr"/>
            <a:r>
              <a:rPr lang="en-US" sz="5200" b="1" dirty="0" smtClean="0">
                <a:solidFill>
                  <a:srgbClr val="002060"/>
                </a:solidFill>
                <a:latin typeface="+mj-lt"/>
              </a:rPr>
              <a:t>…hope to see you there!!</a:t>
            </a:r>
          </a:p>
          <a:p>
            <a:endParaRPr lang="it-IT" sz="5000" b="1" dirty="0">
              <a:latin typeface="+mj-lt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419054" y="4725144"/>
            <a:ext cx="5966666" cy="172819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1516016" y="4293096"/>
            <a:ext cx="5966666" cy="2160240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1418343" y="1361718"/>
            <a:ext cx="5966666" cy="136815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1787809" y="4293096"/>
            <a:ext cx="5966666" cy="125468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730" y="3178870"/>
            <a:ext cx="338931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82" y="4005240"/>
            <a:ext cx="2209262" cy="1584000"/>
          </a:xfrm>
          <a:prstGeom prst="rect">
            <a:avLst/>
          </a:prstGeom>
          <a:ln w="3175" cap="sq">
            <a:solidFill>
              <a:srgbClr val="0000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057" y="486351"/>
            <a:ext cx="3840976" cy="25560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 descr="C:\Users\SEGRETERIA\Desktop\CHESTER\Summer School pics\1963172_1531994770346568_1069655381_a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905336"/>
            <a:ext cx="1800000" cy="1800000"/>
          </a:xfrm>
          <a:prstGeom prst="rect">
            <a:avLst/>
          </a:prstGeom>
          <a:ln w="3175" cap="sq">
            <a:solidFill>
              <a:srgbClr val="0000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SEGRETERIA\Desktop\CHESTER\Summer School pics\1512795_724968964233554_7427641656499148589_n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144" y="4905336"/>
            <a:ext cx="2064000" cy="1548000"/>
          </a:xfrm>
          <a:prstGeom prst="rect">
            <a:avLst/>
          </a:prstGeom>
          <a:ln w="3175" cap="sq">
            <a:solidFill>
              <a:srgbClr val="0000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6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SEGRETERIA\Desktop\CHESTER\Summer School pics\10730810_770505253013258_2393030721034009813_n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42" y="2204864"/>
            <a:ext cx="2214000" cy="1476000"/>
          </a:xfrm>
          <a:prstGeom prst="rect">
            <a:avLst/>
          </a:prstGeom>
          <a:ln w="3175" cap="sq">
            <a:solidFill>
              <a:srgbClr val="0000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9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360" y="4464532"/>
            <a:ext cx="3614737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19031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SEGRETERIA\Desktop\CHESTER\Pictures\chester-map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944" y="2420888"/>
            <a:ext cx="4033056" cy="428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4" y="14601"/>
            <a:ext cx="1386869" cy="12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18343" y="514505"/>
            <a:ext cx="5966666" cy="1232505"/>
          </a:xfrm>
        </p:spPr>
        <p:txBody>
          <a:bodyPr/>
          <a:lstStyle/>
          <a:p>
            <a:pPr marL="0" indent="0" algn="ctr">
              <a:buNone/>
            </a:pPr>
            <a:r>
              <a:rPr lang="it-IT" sz="5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Presenta</a:t>
            </a:r>
            <a:endParaRPr lang="it-IT" sz="5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51520" y="2132856"/>
            <a:ext cx="5970494" cy="2592288"/>
          </a:xfrm>
          <a:effectLst/>
        </p:spPr>
        <p:txBody>
          <a:bodyPr>
            <a:noAutofit/>
          </a:bodyPr>
          <a:lstStyle/>
          <a:p>
            <a:pPr algn="ctr"/>
            <a:r>
              <a:rPr lang="it-IT" sz="4600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50800" dist="38100" dir="2700000" algn="tl" rotWithShape="0">
                    <a:srgbClr val="0070C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Summer</a:t>
            </a:r>
            <a:r>
              <a:rPr lang="it-IT" sz="4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50800" dist="38100" dir="2700000" algn="tl" rotWithShape="0">
                    <a:srgbClr val="0070C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it-IT" sz="4600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50800" dist="38100" dir="2700000" algn="tl" rotWithShape="0">
                    <a:srgbClr val="0070C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Study</a:t>
            </a:r>
            <a:r>
              <a:rPr lang="it-IT" sz="4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50800" dist="38100" dir="2700000" algn="tl" rotWithShape="0">
                    <a:srgbClr val="0070C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Holiday in Chester dal 25/07 al 08/08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72351"/>
            <a:ext cx="2029663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SEGRETERIA\Desktop\CHESTER\Pictures\ncEEjypai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62888"/>
            <a:ext cx="1655999" cy="1656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500851"/>
            <a:ext cx="2114550" cy="2162175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2309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GRETERIA\Desktop\CHESTER\Pictures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159" y="1186061"/>
            <a:ext cx="2715840" cy="165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4" y="14601"/>
            <a:ext cx="1386869" cy="12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72351"/>
            <a:ext cx="2029663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71600" y="2862566"/>
            <a:ext cx="5966666" cy="3312368"/>
          </a:xfrm>
        </p:spPr>
        <p:txBody>
          <a:bodyPr/>
          <a:lstStyle/>
          <a:p>
            <a:pPr marL="0" indent="0" algn="ctr">
              <a:buNone/>
            </a:pPr>
            <a:r>
              <a:rPr lang="it-IT" sz="56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6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>da Brindisi</a:t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>
                <a:solidFill>
                  <a:schemeClr val="bg2">
                    <a:lumMod val="25000"/>
                  </a:schemeClr>
                </a:solidFill>
              </a:rPr>
              <a:t>ore 20.35 </a:t>
            </a: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>(GMT +1)</a:t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>a Manchester </a:t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>ore </a:t>
            </a:r>
            <a:r>
              <a:rPr lang="it-IT" sz="5000" dirty="0">
                <a:solidFill>
                  <a:schemeClr val="bg2">
                    <a:lumMod val="25000"/>
                  </a:schemeClr>
                </a:solidFill>
              </a:rPr>
              <a:t>22.45 </a:t>
            </a: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>(GMT)</a:t>
            </a:r>
            <a:endParaRPr lang="it-IT" sz="5000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419054" y="4725144"/>
            <a:ext cx="5966666" cy="172819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1872665" y="4293096"/>
            <a:ext cx="5966666" cy="2160240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67544" y="1325276"/>
            <a:ext cx="5966666" cy="1122021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3035253" y="1484784"/>
            <a:ext cx="5966666" cy="136815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3" name="Nastro perforato 2"/>
          <p:cNvSpPr/>
          <p:nvPr/>
        </p:nvSpPr>
        <p:spPr>
          <a:xfrm>
            <a:off x="1015977" y="1264866"/>
            <a:ext cx="5348181" cy="1498389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Volo di andata</a:t>
            </a:r>
          </a:p>
        </p:txBody>
      </p:sp>
    </p:spTree>
    <p:extLst>
      <p:ext uri="{BB962C8B-B14F-4D97-AF65-F5344CB8AC3E}">
        <p14:creationId xmlns:p14="http://schemas.microsoft.com/office/powerpoint/2010/main" val="36373571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GRETERIA\Desktop\CHESTER\Pictures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884" y="1465162"/>
            <a:ext cx="2728264" cy="165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4" y="14601"/>
            <a:ext cx="1386869" cy="12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72351"/>
            <a:ext cx="2029663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67744" y="2907341"/>
            <a:ext cx="5966666" cy="3312368"/>
          </a:xfrm>
        </p:spPr>
        <p:txBody>
          <a:bodyPr/>
          <a:lstStyle/>
          <a:p>
            <a:pPr marL="0" indent="0" algn="ctr"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>da Manchester</a:t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>ore </a:t>
            </a:r>
            <a:r>
              <a:rPr lang="it-IT" sz="5000" dirty="0">
                <a:solidFill>
                  <a:schemeClr val="bg2">
                    <a:lumMod val="25000"/>
                  </a:schemeClr>
                </a:solidFill>
              </a:rPr>
              <a:t>16.00 </a:t>
            </a: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>(GMT)</a:t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>a Brindisi</a:t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>ore </a:t>
            </a:r>
            <a:r>
              <a:rPr lang="it-IT" sz="5000" dirty="0">
                <a:solidFill>
                  <a:schemeClr val="bg2">
                    <a:lumMod val="25000"/>
                  </a:schemeClr>
                </a:solidFill>
              </a:rPr>
              <a:t>20.10 </a:t>
            </a: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>(GMT + 1)</a:t>
            </a:r>
            <a:endParaRPr lang="it-IT" sz="5000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419054" y="4725144"/>
            <a:ext cx="5966666" cy="172819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1516016" y="4293096"/>
            <a:ext cx="5966666" cy="2160240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67544" y="1325276"/>
            <a:ext cx="5966666" cy="1122021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3035253" y="1484784"/>
            <a:ext cx="5966666" cy="136815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3" name="Nastro perforato 2"/>
          <p:cNvSpPr/>
          <p:nvPr/>
        </p:nvSpPr>
        <p:spPr>
          <a:xfrm>
            <a:off x="2771800" y="1337961"/>
            <a:ext cx="5348181" cy="1498389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Volo di </a:t>
            </a:r>
            <a:r>
              <a:rPr lang="it-IT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ritorno</a:t>
            </a:r>
            <a:endParaRPr lang="it-IT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2566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GRETERIA\Desktop\CHESTER\Pictures\wdest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522893"/>
            <a:ext cx="3405502" cy="2268000"/>
          </a:xfrm>
          <a:prstGeom prst="rect">
            <a:avLst/>
          </a:prstGeom>
          <a:noFill/>
          <a:effectLst>
            <a:softEdge rad="127000"/>
          </a:effectLst>
          <a:scene3d>
            <a:camera prst="orthographicFront">
              <a:rot lat="0" lon="0" rev="594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4" y="14601"/>
            <a:ext cx="1386869" cy="12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72351"/>
            <a:ext cx="2029663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10" name="Segnaposto testo 9"/>
          <p:cNvSpPr>
            <a:spLocks noGrp="1"/>
          </p:cNvSpPr>
          <p:nvPr>
            <p:ph type="body" sz="half" idx="2"/>
          </p:nvPr>
        </p:nvSpPr>
        <p:spPr>
          <a:xfrm>
            <a:off x="1907704" y="507848"/>
            <a:ext cx="4714843" cy="1080120"/>
          </a:xfrm>
        </p:spPr>
        <p:txBody>
          <a:bodyPr>
            <a:noAutofit/>
          </a:bodyPr>
          <a:lstStyle/>
          <a:p>
            <a:r>
              <a:rPr lang="en-US" sz="5200" b="1" dirty="0" err="1" smtClean="0">
                <a:solidFill>
                  <a:srgbClr val="002060"/>
                </a:solidFill>
                <a:latin typeface="+mj-lt"/>
              </a:rPr>
              <a:t>Perchè</a:t>
            </a:r>
            <a:r>
              <a:rPr lang="en-US" sz="5200" b="1" dirty="0" smtClean="0">
                <a:solidFill>
                  <a:srgbClr val="002060"/>
                </a:solidFill>
                <a:latin typeface="+mj-lt"/>
              </a:rPr>
              <a:t> Chester?</a:t>
            </a:r>
          </a:p>
          <a:p>
            <a:endParaRPr lang="it-IT" sz="5000" b="1" dirty="0">
              <a:latin typeface="+mj-lt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419054" y="4725144"/>
            <a:ext cx="5966666" cy="172819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1516016" y="4293096"/>
            <a:ext cx="5966666" cy="2160240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1418343" y="1361718"/>
            <a:ext cx="5966666" cy="136815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1787809" y="4293096"/>
            <a:ext cx="5966666" cy="125468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603" y="2848351"/>
            <a:ext cx="338931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C:\Users\SEGRETERIA\Desktop\CHESTER\Pictures\Chester_Main.jpg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809" y="4495109"/>
            <a:ext cx="3666666" cy="1980000"/>
          </a:xfrm>
          <a:prstGeom prst="rect">
            <a:avLst/>
          </a:prstGeom>
          <a:noFill/>
          <a:effectLst>
            <a:softEdge rad="127000"/>
          </a:effectLst>
          <a:scene3d>
            <a:camera prst="orthographicFront">
              <a:rot lat="0" lon="0" rev="6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74317" y="1858753"/>
            <a:ext cx="8969683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5000" b="1" dirty="0" smtClean="0">
                <a:solidFill>
                  <a:srgbClr val="002060"/>
                </a:solidFill>
              </a:rPr>
              <a:t>E’ </a:t>
            </a:r>
            <a:r>
              <a:rPr lang="en-US" sz="5000" b="1" dirty="0" err="1" smtClean="0">
                <a:solidFill>
                  <a:srgbClr val="002060"/>
                </a:solidFill>
              </a:rPr>
              <a:t>una</a:t>
            </a:r>
            <a:r>
              <a:rPr lang="en-US" sz="5000" b="1" dirty="0" smtClean="0">
                <a:solidFill>
                  <a:srgbClr val="002060"/>
                </a:solidFill>
              </a:rPr>
              <a:t> </a:t>
            </a:r>
            <a:r>
              <a:rPr lang="en-US" sz="5000" b="1" dirty="0" err="1" smtClean="0">
                <a:solidFill>
                  <a:srgbClr val="002060"/>
                </a:solidFill>
              </a:rPr>
              <a:t>città</a:t>
            </a:r>
            <a:r>
              <a:rPr lang="en-US" sz="5000" b="1" dirty="0" smtClean="0">
                <a:solidFill>
                  <a:srgbClr val="002060"/>
                </a:solidFill>
              </a:rPr>
              <a:t> </a:t>
            </a:r>
            <a:r>
              <a:rPr lang="en-US" sz="5000" b="1" dirty="0" err="1" smtClean="0">
                <a:solidFill>
                  <a:srgbClr val="002060"/>
                </a:solidFill>
              </a:rPr>
              <a:t>piccola</a:t>
            </a:r>
            <a:endParaRPr lang="en-US" sz="5000" b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5000" b="1" dirty="0" smtClean="0">
                <a:solidFill>
                  <a:srgbClr val="002060"/>
                </a:solidFill>
              </a:rPr>
              <a:t>Campus </a:t>
            </a:r>
            <a:r>
              <a:rPr lang="en-US" sz="5000" b="1" dirty="0" err="1" smtClean="0">
                <a:solidFill>
                  <a:srgbClr val="002060"/>
                </a:solidFill>
              </a:rPr>
              <a:t>circondato</a:t>
            </a:r>
            <a:r>
              <a:rPr lang="en-US" sz="50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en-US" sz="5000" b="1" dirty="0" smtClean="0">
                <a:solidFill>
                  <a:srgbClr val="002060"/>
                </a:solidFill>
              </a:rPr>
              <a:t>da </a:t>
            </a:r>
            <a:r>
              <a:rPr lang="en-US" sz="5000" b="1" dirty="0" err="1" smtClean="0">
                <a:solidFill>
                  <a:srgbClr val="002060"/>
                </a:solidFill>
              </a:rPr>
              <a:t>spazi</a:t>
            </a:r>
            <a:r>
              <a:rPr lang="en-US" sz="5000" b="1" dirty="0" smtClean="0">
                <a:solidFill>
                  <a:srgbClr val="002060"/>
                </a:solidFill>
              </a:rPr>
              <a:t> </a:t>
            </a:r>
            <a:r>
              <a:rPr lang="en-US" sz="5000" b="1" dirty="0" err="1" smtClean="0">
                <a:solidFill>
                  <a:srgbClr val="002060"/>
                </a:solidFill>
              </a:rPr>
              <a:t>verdi</a:t>
            </a:r>
            <a:r>
              <a:rPr lang="en-US" sz="5000" b="1" dirty="0" smtClean="0">
                <a:solidFill>
                  <a:srgbClr val="002060"/>
                </a:solidFill>
              </a:rPr>
              <a:t> e non </a:t>
            </a:r>
            <a:r>
              <a:rPr lang="en-US" sz="5000" b="1" dirty="0" err="1" smtClean="0">
                <a:solidFill>
                  <a:srgbClr val="002060"/>
                </a:solidFill>
              </a:rPr>
              <a:t>distante</a:t>
            </a:r>
            <a:r>
              <a:rPr lang="en-US" sz="5000" b="1" dirty="0" smtClean="0">
                <a:solidFill>
                  <a:srgbClr val="002060"/>
                </a:solidFill>
              </a:rPr>
              <a:t> dal </a:t>
            </a:r>
            <a:r>
              <a:rPr lang="en-US" sz="5000" b="1" dirty="0" err="1" smtClean="0">
                <a:solidFill>
                  <a:srgbClr val="002060"/>
                </a:solidFill>
              </a:rPr>
              <a:t>centro</a:t>
            </a:r>
            <a:endParaRPr lang="en-US" sz="5000" b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dirty="0" smtClean="0"/>
          </a:p>
          <a:p>
            <a:endParaRPr lang="it-I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717" y="4381744"/>
            <a:ext cx="2200275" cy="2085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scene3d>
            <a:camera prst="orthographicFront">
              <a:rot lat="0" lon="0" rev="6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144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4" y="14601"/>
            <a:ext cx="1386869" cy="12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72351"/>
            <a:ext cx="2029663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10" name="Segnaposto testo 9"/>
          <p:cNvSpPr>
            <a:spLocks noGrp="1"/>
          </p:cNvSpPr>
          <p:nvPr>
            <p:ph type="body" sz="half" idx="2"/>
          </p:nvPr>
        </p:nvSpPr>
        <p:spPr>
          <a:xfrm>
            <a:off x="1907704" y="507848"/>
            <a:ext cx="4714843" cy="1080120"/>
          </a:xfrm>
        </p:spPr>
        <p:txBody>
          <a:bodyPr>
            <a:noAutofit/>
          </a:bodyPr>
          <a:lstStyle/>
          <a:p>
            <a:r>
              <a:rPr lang="en-US" sz="5200" b="1" dirty="0" err="1" smtClean="0">
                <a:solidFill>
                  <a:srgbClr val="002060"/>
                </a:solidFill>
                <a:latin typeface="+mj-lt"/>
              </a:rPr>
              <a:t>Perchè</a:t>
            </a:r>
            <a:r>
              <a:rPr lang="en-US" sz="5200" b="1" dirty="0" smtClean="0">
                <a:solidFill>
                  <a:srgbClr val="002060"/>
                </a:solidFill>
                <a:latin typeface="+mj-lt"/>
              </a:rPr>
              <a:t> Chester?</a:t>
            </a:r>
          </a:p>
          <a:p>
            <a:endParaRPr lang="it-IT" sz="5000" b="1" dirty="0">
              <a:latin typeface="+mj-lt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419054" y="4725144"/>
            <a:ext cx="5966666" cy="172819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1516016" y="4293096"/>
            <a:ext cx="5966666" cy="2160240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1418343" y="1361718"/>
            <a:ext cx="5966666" cy="136815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1787809" y="4293096"/>
            <a:ext cx="5966666" cy="125468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603" y="2848351"/>
            <a:ext cx="338931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SEGRETERIA\Desktop\CHESTER\Summer School pics\12509081_996397233757391_3797925115383604034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476" y="1361718"/>
            <a:ext cx="1935900" cy="259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EGRETERIA\Desktop\CHESTER\Pictures\mChest2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08" y="4185216"/>
            <a:ext cx="3168001" cy="237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1939" y="1310601"/>
            <a:ext cx="8969683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5000" b="1" dirty="0" smtClean="0">
                <a:solidFill>
                  <a:srgbClr val="002060"/>
                </a:solidFill>
              </a:rPr>
              <a:t>E’ </a:t>
            </a:r>
            <a:r>
              <a:rPr lang="en-US" sz="5000" b="1" dirty="0" err="1" smtClean="0">
                <a:solidFill>
                  <a:srgbClr val="002060"/>
                </a:solidFill>
              </a:rPr>
              <a:t>un’antica</a:t>
            </a:r>
            <a:r>
              <a:rPr lang="en-US" sz="5000" b="1" dirty="0" smtClean="0">
                <a:solidFill>
                  <a:srgbClr val="002060"/>
                </a:solidFill>
              </a:rPr>
              <a:t> </a:t>
            </a:r>
            <a:r>
              <a:rPr lang="en-US" sz="5000" b="1" dirty="0" err="1" smtClean="0">
                <a:solidFill>
                  <a:srgbClr val="002060"/>
                </a:solidFill>
              </a:rPr>
              <a:t>colonia</a:t>
            </a:r>
            <a:r>
              <a:rPr lang="en-US" sz="50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en-US" sz="5000" b="1" dirty="0">
                <a:solidFill>
                  <a:srgbClr val="002060"/>
                </a:solidFill>
              </a:rPr>
              <a:t>	</a:t>
            </a:r>
            <a:r>
              <a:rPr lang="en-US" sz="5000" b="1" dirty="0" err="1" smtClean="0">
                <a:solidFill>
                  <a:srgbClr val="002060"/>
                </a:solidFill>
              </a:rPr>
              <a:t>romana</a:t>
            </a:r>
            <a:r>
              <a:rPr lang="en-US" sz="5000" b="1" dirty="0" smtClean="0">
                <a:solidFill>
                  <a:srgbClr val="002060"/>
                </a:solidFill>
              </a:rPr>
              <a:t> 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5000" b="1" dirty="0" err="1" smtClean="0">
                <a:solidFill>
                  <a:srgbClr val="002060"/>
                </a:solidFill>
              </a:rPr>
              <a:t>Ci</a:t>
            </a:r>
            <a:r>
              <a:rPr lang="en-US" sz="5000" b="1" dirty="0" smtClean="0">
                <a:solidFill>
                  <a:srgbClr val="002060"/>
                </a:solidFill>
              </a:rPr>
              <a:t> </a:t>
            </a:r>
            <a:r>
              <a:rPr lang="en-US" sz="5000" b="1" dirty="0" err="1" smtClean="0">
                <a:solidFill>
                  <a:srgbClr val="002060"/>
                </a:solidFill>
              </a:rPr>
              <a:t>sono</a:t>
            </a:r>
            <a:r>
              <a:rPr lang="en-US" sz="5000" b="1" dirty="0" smtClean="0">
                <a:solidFill>
                  <a:srgbClr val="002060"/>
                </a:solidFill>
              </a:rPr>
              <a:t> </a:t>
            </a:r>
            <a:r>
              <a:rPr lang="en-US" sz="5000" b="1" dirty="0" err="1" smtClean="0">
                <a:solidFill>
                  <a:srgbClr val="002060"/>
                </a:solidFill>
              </a:rPr>
              <a:t>monumenti</a:t>
            </a:r>
            <a:r>
              <a:rPr lang="en-US" sz="5000" b="1" dirty="0" smtClean="0">
                <a:solidFill>
                  <a:srgbClr val="002060"/>
                </a:solidFill>
              </a:rPr>
              <a:t> di </a:t>
            </a:r>
            <a:r>
              <a:rPr lang="en-US" sz="5000" b="1" dirty="0" err="1" smtClean="0">
                <a:solidFill>
                  <a:srgbClr val="002060"/>
                </a:solidFill>
              </a:rPr>
              <a:t>interesse</a:t>
            </a:r>
            <a:r>
              <a:rPr lang="en-US" sz="5000" b="1" dirty="0" smtClean="0">
                <a:solidFill>
                  <a:srgbClr val="002060"/>
                </a:solidFill>
              </a:rPr>
              <a:t> </a:t>
            </a:r>
            <a:r>
              <a:rPr lang="en-US" sz="5000" b="1" dirty="0" err="1" smtClean="0">
                <a:solidFill>
                  <a:srgbClr val="002060"/>
                </a:solidFill>
              </a:rPr>
              <a:t>storico</a:t>
            </a:r>
            <a:r>
              <a:rPr lang="en-US" sz="5000" b="1" dirty="0" smtClean="0">
                <a:solidFill>
                  <a:srgbClr val="002060"/>
                </a:solidFill>
              </a:rPr>
              <a:t> </a:t>
            </a:r>
            <a:r>
              <a:rPr lang="en-US" sz="5000" b="1" dirty="0" err="1" smtClean="0">
                <a:solidFill>
                  <a:srgbClr val="002060"/>
                </a:solidFill>
              </a:rPr>
              <a:t>ed</a:t>
            </a:r>
            <a:r>
              <a:rPr lang="en-US" sz="5000" b="1" dirty="0" smtClean="0">
                <a:solidFill>
                  <a:srgbClr val="002060"/>
                </a:solidFill>
              </a:rPr>
              <a:t> </a:t>
            </a:r>
            <a:r>
              <a:rPr lang="en-US" sz="5000" b="1" dirty="0" err="1" smtClean="0">
                <a:solidFill>
                  <a:srgbClr val="002060"/>
                </a:solidFill>
              </a:rPr>
              <a:t>architettonico</a:t>
            </a:r>
            <a:endParaRPr lang="en-US" sz="5000" b="1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5000" b="1" dirty="0" err="1" smtClean="0">
                <a:solidFill>
                  <a:srgbClr val="002060"/>
                </a:solidFill>
              </a:rPr>
              <a:t>Ci</a:t>
            </a:r>
            <a:r>
              <a:rPr lang="en-US" sz="5000" b="1" dirty="0" smtClean="0">
                <a:solidFill>
                  <a:srgbClr val="002060"/>
                </a:solidFill>
              </a:rPr>
              <a:t> </a:t>
            </a:r>
            <a:r>
              <a:rPr lang="en-US" sz="5000" b="1" dirty="0" err="1" smtClean="0">
                <a:solidFill>
                  <a:srgbClr val="002060"/>
                </a:solidFill>
              </a:rPr>
              <a:t>sono</a:t>
            </a:r>
            <a:r>
              <a:rPr lang="en-US" sz="5000" b="1" dirty="0" smtClean="0">
                <a:solidFill>
                  <a:srgbClr val="002060"/>
                </a:solidFill>
              </a:rPr>
              <a:t> </a:t>
            </a:r>
            <a:r>
              <a:rPr lang="en-US" sz="5000" b="1" dirty="0" err="1" smtClean="0">
                <a:solidFill>
                  <a:srgbClr val="002060"/>
                </a:solidFill>
              </a:rPr>
              <a:t>centinaia</a:t>
            </a:r>
            <a:r>
              <a:rPr lang="en-US" sz="5000" b="1" dirty="0" smtClean="0">
                <a:solidFill>
                  <a:srgbClr val="002060"/>
                </a:solidFill>
              </a:rPr>
              <a:t> di </a:t>
            </a:r>
          </a:p>
          <a:p>
            <a:r>
              <a:rPr lang="en-US" sz="5000" b="1" dirty="0">
                <a:solidFill>
                  <a:srgbClr val="002060"/>
                </a:solidFill>
              </a:rPr>
              <a:t>	</a:t>
            </a:r>
            <a:r>
              <a:rPr lang="en-US" sz="5000" b="1" dirty="0" err="1" smtClean="0">
                <a:solidFill>
                  <a:srgbClr val="002060"/>
                </a:solidFill>
              </a:rPr>
              <a:t>negozi</a:t>
            </a:r>
            <a:r>
              <a:rPr lang="en-US" sz="5000" b="1" dirty="0" smtClean="0">
                <a:solidFill>
                  <a:srgbClr val="002060"/>
                </a:solidFill>
              </a:rPr>
              <a:t>   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88207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3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4" y="14601"/>
            <a:ext cx="1386869" cy="12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72351"/>
            <a:ext cx="2029663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419054" y="4725144"/>
            <a:ext cx="5966666" cy="172819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1516016" y="4293096"/>
            <a:ext cx="5966666" cy="2160240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1418343" y="1361718"/>
            <a:ext cx="5966666" cy="136815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1787809" y="4293096"/>
            <a:ext cx="5966666" cy="125468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603" y="2848351"/>
            <a:ext cx="338931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UKLC Cheste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6982" y="1358870"/>
            <a:ext cx="8448769" cy="4752000"/>
          </a:xfrm>
        </p:spPr>
      </p:pic>
      <p:sp>
        <p:nvSpPr>
          <p:cNvPr id="17" name="Segnaposto testo 9"/>
          <p:cNvSpPr txBox="1">
            <a:spLocks/>
          </p:cNvSpPr>
          <p:nvPr/>
        </p:nvSpPr>
        <p:spPr>
          <a:xfrm>
            <a:off x="1419054" y="507848"/>
            <a:ext cx="5673226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200" b="1" dirty="0" smtClean="0">
                <a:solidFill>
                  <a:srgbClr val="002060"/>
                </a:solidFill>
                <a:latin typeface="+mj-lt"/>
              </a:rPr>
              <a:t>Per </a:t>
            </a:r>
            <a:r>
              <a:rPr lang="en-US" sz="5200" b="1" dirty="0" err="1" smtClean="0">
                <a:solidFill>
                  <a:srgbClr val="002060"/>
                </a:solidFill>
                <a:latin typeface="+mj-lt"/>
              </a:rPr>
              <a:t>avere</a:t>
            </a:r>
            <a:r>
              <a:rPr lang="en-US" sz="52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5200" b="1" dirty="0" err="1" smtClean="0">
                <a:solidFill>
                  <a:srgbClr val="002060"/>
                </a:solidFill>
                <a:latin typeface="+mj-lt"/>
              </a:rPr>
              <a:t>un’idea</a:t>
            </a:r>
            <a:r>
              <a:rPr lang="en-US" sz="5200" b="1" dirty="0" smtClean="0">
                <a:solidFill>
                  <a:srgbClr val="002060"/>
                </a:solidFill>
                <a:latin typeface="+mj-lt"/>
              </a:rPr>
              <a:t>…</a:t>
            </a:r>
          </a:p>
          <a:p>
            <a:pPr algn="ctr"/>
            <a:endParaRPr lang="it-IT" sz="5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3038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6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4" y="14601"/>
            <a:ext cx="1386869" cy="12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72351"/>
            <a:ext cx="2029663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10" name="Segnaposto testo 9"/>
          <p:cNvSpPr>
            <a:spLocks noGrp="1"/>
          </p:cNvSpPr>
          <p:nvPr>
            <p:ph type="body" sz="half" idx="2"/>
          </p:nvPr>
        </p:nvSpPr>
        <p:spPr>
          <a:xfrm>
            <a:off x="1419054" y="507848"/>
            <a:ext cx="5791801" cy="1350905"/>
          </a:xfrm>
        </p:spPr>
        <p:txBody>
          <a:bodyPr>
            <a:noAutofit/>
          </a:bodyPr>
          <a:lstStyle/>
          <a:p>
            <a:pPr algn="ctr"/>
            <a:r>
              <a:rPr lang="en-US" sz="5200" b="1" dirty="0" err="1" smtClean="0">
                <a:solidFill>
                  <a:srgbClr val="002060"/>
                </a:solidFill>
                <a:latin typeface="+mj-lt"/>
              </a:rPr>
              <a:t>Cosa</a:t>
            </a:r>
            <a:r>
              <a:rPr lang="en-US" sz="52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5200" b="1" dirty="0" err="1" smtClean="0">
                <a:solidFill>
                  <a:srgbClr val="002060"/>
                </a:solidFill>
                <a:latin typeface="+mj-lt"/>
              </a:rPr>
              <a:t>offre</a:t>
            </a:r>
            <a:r>
              <a:rPr lang="en-US" sz="5200" b="1" dirty="0" smtClean="0">
                <a:solidFill>
                  <a:srgbClr val="002060"/>
                </a:solidFill>
                <a:latin typeface="+mj-lt"/>
              </a:rPr>
              <a:t> Chester?</a:t>
            </a:r>
          </a:p>
          <a:p>
            <a:endParaRPr lang="en-US" sz="5200" b="1" dirty="0" smtClean="0">
              <a:solidFill>
                <a:srgbClr val="002060"/>
              </a:solidFill>
              <a:latin typeface="+mj-lt"/>
            </a:endParaRPr>
          </a:p>
          <a:p>
            <a:endParaRPr lang="it-IT" sz="5000" b="1" dirty="0">
              <a:latin typeface="+mj-lt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419054" y="4725144"/>
            <a:ext cx="5966666" cy="172819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1516016" y="4293096"/>
            <a:ext cx="5966666" cy="2160240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1418343" y="1361718"/>
            <a:ext cx="5966666" cy="136815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1787809" y="4293096"/>
            <a:ext cx="5966666" cy="125468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603" y="2848351"/>
            <a:ext cx="338931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SEGRETERIA\Desktop\CHESTER\Pictures\mortarboard-graduation-cap-diploma-certificate-413405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5"/>
          <a:stretch/>
        </p:blipFill>
        <p:spPr bwMode="auto">
          <a:xfrm>
            <a:off x="611980" y="4053567"/>
            <a:ext cx="2702423" cy="2376000"/>
          </a:xfrm>
          <a:prstGeom prst="rect">
            <a:avLst/>
          </a:prstGeom>
          <a:noFill/>
          <a:effectLst>
            <a:softEdge rad="127000"/>
          </a:effectLst>
          <a:scene3d>
            <a:camera prst="orthographicFront">
              <a:rot lat="0" lon="0" rev="6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EGRETERIA\Desktop\Summer School pics\287132783283246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199" y="3890301"/>
            <a:ext cx="2931712" cy="2196000"/>
          </a:xfrm>
          <a:prstGeom prst="rect">
            <a:avLst/>
          </a:prstGeom>
          <a:noFill/>
          <a:effectLst>
            <a:softEdge rad="127000"/>
          </a:effectLst>
          <a:scene3d>
            <a:camera prst="orthographicFront">
              <a:rot lat="0" lon="0" rev="6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74317" y="1858753"/>
            <a:ext cx="8969683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5000" b="1" dirty="0" err="1" smtClean="0">
                <a:solidFill>
                  <a:srgbClr val="002060"/>
                </a:solidFill>
              </a:rPr>
              <a:t>Classi</a:t>
            </a:r>
            <a:r>
              <a:rPr lang="en-US" sz="5000" b="1" dirty="0" smtClean="0">
                <a:solidFill>
                  <a:srgbClr val="002060"/>
                </a:solidFill>
              </a:rPr>
              <a:t> </a:t>
            </a:r>
            <a:r>
              <a:rPr lang="en-US" sz="5000" b="1" dirty="0" err="1" smtClean="0">
                <a:solidFill>
                  <a:srgbClr val="002060"/>
                </a:solidFill>
              </a:rPr>
              <a:t>internazionali</a:t>
            </a:r>
            <a:r>
              <a:rPr lang="en-US" sz="5000" b="1" dirty="0" smtClean="0">
                <a:solidFill>
                  <a:srgbClr val="002060"/>
                </a:solidFill>
              </a:rPr>
              <a:t> </a:t>
            </a:r>
            <a:r>
              <a:rPr lang="en-US" sz="5000" b="1" dirty="0" err="1" smtClean="0">
                <a:solidFill>
                  <a:srgbClr val="002060"/>
                </a:solidFill>
              </a:rPr>
              <a:t>suddivise</a:t>
            </a:r>
            <a:r>
              <a:rPr lang="en-US" sz="5000" b="1" dirty="0" smtClean="0">
                <a:solidFill>
                  <a:srgbClr val="002060"/>
                </a:solidFill>
              </a:rPr>
              <a:t> per </a:t>
            </a:r>
            <a:r>
              <a:rPr lang="en-US" sz="5000" b="1" dirty="0" err="1" smtClean="0">
                <a:solidFill>
                  <a:srgbClr val="002060"/>
                </a:solidFill>
              </a:rPr>
              <a:t>età</a:t>
            </a:r>
            <a:r>
              <a:rPr lang="en-US" sz="5000" b="1" dirty="0" smtClean="0">
                <a:solidFill>
                  <a:srgbClr val="002060"/>
                </a:solidFill>
              </a:rPr>
              <a:t> e per </a:t>
            </a:r>
            <a:r>
              <a:rPr lang="en-US" sz="5000" b="1" dirty="0" err="1" smtClean="0">
                <a:solidFill>
                  <a:srgbClr val="002060"/>
                </a:solidFill>
              </a:rPr>
              <a:t>livello</a:t>
            </a:r>
            <a:endParaRPr lang="en-US" sz="5000" b="1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5000" b="1" dirty="0" err="1" smtClean="0">
                <a:solidFill>
                  <a:srgbClr val="002060"/>
                </a:solidFill>
              </a:rPr>
              <a:t>Certificazione</a:t>
            </a:r>
            <a:r>
              <a:rPr lang="en-US" sz="5000" b="1" dirty="0" smtClean="0">
                <a:solidFill>
                  <a:srgbClr val="002060"/>
                </a:solidFill>
              </a:rPr>
              <a:t> finale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5000" b="1" dirty="0" err="1" smtClean="0">
                <a:solidFill>
                  <a:srgbClr val="002060"/>
                </a:solidFill>
              </a:rPr>
              <a:t>Materiale</a:t>
            </a:r>
            <a:r>
              <a:rPr lang="en-US" sz="5000" b="1" dirty="0" smtClean="0">
                <a:solidFill>
                  <a:srgbClr val="002060"/>
                </a:solidFill>
              </a:rPr>
              <a:t> </a:t>
            </a:r>
            <a:r>
              <a:rPr lang="en-US" sz="5000" b="1" dirty="0" err="1" smtClean="0">
                <a:solidFill>
                  <a:srgbClr val="002060"/>
                </a:solidFill>
              </a:rPr>
              <a:t>didattico</a:t>
            </a:r>
            <a:endParaRPr lang="en-US" sz="5000" b="1" dirty="0">
              <a:solidFill>
                <a:srgbClr val="002060"/>
              </a:solidFill>
            </a:endParaRPr>
          </a:p>
          <a:p>
            <a:endParaRPr lang="en-US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27098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4" y="14601"/>
            <a:ext cx="1386869" cy="12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72351"/>
            <a:ext cx="2029663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10" name="Segnaposto testo 9"/>
          <p:cNvSpPr>
            <a:spLocks noGrp="1"/>
          </p:cNvSpPr>
          <p:nvPr>
            <p:ph type="body" sz="half" idx="2"/>
          </p:nvPr>
        </p:nvSpPr>
        <p:spPr>
          <a:xfrm>
            <a:off x="1419054" y="507848"/>
            <a:ext cx="5791801" cy="1350905"/>
          </a:xfrm>
        </p:spPr>
        <p:txBody>
          <a:bodyPr>
            <a:noAutofit/>
          </a:bodyPr>
          <a:lstStyle/>
          <a:p>
            <a:pPr algn="ctr"/>
            <a:r>
              <a:rPr lang="en-US" sz="5200" b="1" dirty="0" err="1" smtClean="0">
                <a:solidFill>
                  <a:srgbClr val="002060"/>
                </a:solidFill>
                <a:latin typeface="+mj-lt"/>
              </a:rPr>
              <a:t>Cosa</a:t>
            </a:r>
            <a:r>
              <a:rPr lang="en-US" sz="52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5200" b="1" dirty="0" err="1" smtClean="0">
                <a:solidFill>
                  <a:srgbClr val="002060"/>
                </a:solidFill>
                <a:latin typeface="+mj-lt"/>
              </a:rPr>
              <a:t>offre</a:t>
            </a:r>
            <a:r>
              <a:rPr lang="en-US" sz="5200" b="1" dirty="0" smtClean="0">
                <a:solidFill>
                  <a:srgbClr val="002060"/>
                </a:solidFill>
                <a:latin typeface="+mj-lt"/>
              </a:rPr>
              <a:t> Chester?</a:t>
            </a:r>
          </a:p>
          <a:p>
            <a:endParaRPr lang="en-US" sz="5200" b="1" dirty="0" smtClean="0">
              <a:solidFill>
                <a:srgbClr val="002060"/>
              </a:solidFill>
              <a:latin typeface="+mj-lt"/>
            </a:endParaRPr>
          </a:p>
          <a:p>
            <a:endParaRPr lang="it-IT" sz="5000" b="1" dirty="0">
              <a:latin typeface="+mj-lt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419054" y="4725144"/>
            <a:ext cx="5966666" cy="172819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1516016" y="4293096"/>
            <a:ext cx="5966666" cy="2160240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1418343" y="1361718"/>
            <a:ext cx="5966666" cy="136815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1787809" y="4293096"/>
            <a:ext cx="5966666" cy="125468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it-IT" sz="500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it-IT" sz="5000" smtClean="0">
                <a:solidFill>
                  <a:schemeClr val="bg2">
                    <a:lumMod val="25000"/>
                  </a:schemeClr>
                </a:solidFill>
              </a:rPr>
            </a:br>
            <a:endParaRPr lang="it-IT" sz="5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603" y="2848351"/>
            <a:ext cx="338931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74317" y="1858753"/>
            <a:ext cx="8969683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5000" b="1" dirty="0" err="1" smtClean="0">
                <a:solidFill>
                  <a:srgbClr val="002060"/>
                </a:solidFill>
              </a:rPr>
              <a:t>Sistemazione</a:t>
            </a:r>
            <a:r>
              <a:rPr lang="en-US" sz="5000" b="1" dirty="0" smtClean="0">
                <a:solidFill>
                  <a:srgbClr val="002060"/>
                </a:solidFill>
              </a:rPr>
              <a:t> in stanza </a:t>
            </a:r>
            <a:r>
              <a:rPr lang="en-US" sz="5000" b="1" dirty="0" err="1" smtClean="0">
                <a:solidFill>
                  <a:srgbClr val="002060"/>
                </a:solidFill>
              </a:rPr>
              <a:t>singola</a:t>
            </a:r>
            <a:r>
              <a:rPr lang="en-US" sz="5000" b="1" dirty="0" smtClean="0">
                <a:solidFill>
                  <a:srgbClr val="002060"/>
                </a:solidFill>
              </a:rPr>
              <a:t> con </a:t>
            </a:r>
            <a:r>
              <a:rPr lang="en-US" sz="5000" b="1" dirty="0" err="1" smtClean="0">
                <a:solidFill>
                  <a:srgbClr val="002060"/>
                </a:solidFill>
              </a:rPr>
              <a:t>bagno</a:t>
            </a:r>
            <a:r>
              <a:rPr lang="en-US" sz="5000" b="1" dirty="0" smtClean="0">
                <a:solidFill>
                  <a:srgbClr val="002060"/>
                </a:solidFill>
              </a:rPr>
              <a:t> in camera</a:t>
            </a:r>
          </a:p>
          <a:p>
            <a:endParaRPr lang="en-US" sz="5000" b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dirty="0" smtClean="0"/>
          </a:p>
          <a:p>
            <a:endParaRPr lang="it-IT" dirty="0"/>
          </a:p>
        </p:txBody>
      </p:sp>
      <p:pic>
        <p:nvPicPr>
          <p:cNvPr id="5" name="Picture 2" descr="C:\Users\SEGRETERIA\Desktop\CHESTER\Pictures\Bed and study are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24673"/>
            <a:ext cx="3945967" cy="262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SEGRETERIA\Desktop\CHESTER\Pictures\Toilet and wash-hand basi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883" y="2959408"/>
            <a:ext cx="2113597" cy="316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475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theme/theme1.xml><?xml version="1.0" encoding="utf-8"?>
<a:theme xmlns:a="http://schemas.openxmlformats.org/drawingml/2006/main" name="Elica">
  <a:themeElements>
    <a:clrScheme name="Elic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lic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641</TotalTime>
  <Words>420</Words>
  <Application>Microsoft Office PowerPoint</Application>
  <PresentationFormat>Presentazione su schermo (4:3)</PresentationFormat>
  <Paragraphs>162</Paragraphs>
  <Slides>18</Slides>
  <Notes>16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19" baseType="lpstr">
      <vt:lpstr>Elica</vt:lpstr>
      <vt:lpstr>in collaborazione con </vt:lpstr>
      <vt:lpstr>Presenta</vt:lpstr>
      <vt:lpstr>  da Brindisi ore 20.35 (GMT +1) a Manchester  ore 22.45 (GMT)</vt:lpstr>
      <vt:lpstr> da Manchester ore 16.00 (GMT) a Brindisi ore 20.10 (GMT + 1)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collaborazione con</dc:title>
  <dc:creator>Language School</dc:creator>
  <cp:lastModifiedBy>LanguageSchoolRCPT</cp:lastModifiedBy>
  <cp:revision>58</cp:revision>
  <dcterms:created xsi:type="dcterms:W3CDTF">2016-02-04T19:30:10Z</dcterms:created>
  <dcterms:modified xsi:type="dcterms:W3CDTF">2016-02-16T10:05:08Z</dcterms:modified>
</cp:coreProperties>
</file>